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7" r:id="rId5"/>
    <p:sldId id="270" r:id="rId6"/>
    <p:sldId id="272" r:id="rId7"/>
    <p:sldId id="275" r:id="rId8"/>
    <p:sldId id="284" r:id="rId9"/>
    <p:sldId id="278" r:id="rId10"/>
    <p:sldId id="271" r:id="rId11"/>
    <p:sldId id="274" r:id="rId12"/>
    <p:sldId id="280" r:id="rId13"/>
    <p:sldId id="281" r:id="rId14"/>
    <p:sldId id="282" r:id="rId15"/>
    <p:sldId id="276" r:id="rId16"/>
    <p:sldId id="27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80DC7C-2739-452F-9FD2-00B1883BA708}" v="3295" dt="2021-08-31T11:17:06.515"/>
    <p1510:client id="{F3B7E3A7-37D6-55E8-CC7D-3B50E4816C1C}" v="40" dt="2021-08-31T11:28:11.1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48" autoAdjust="0"/>
    <p:restoredTop sz="94660"/>
  </p:normalViewPr>
  <p:slideViewPr>
    <p:cSldViewPr snapToGrid="0">
      <p:cViewPr varScale="1">
        <p:scale>
          <a:sx n="76" d="100"/>
          <a:sy n="76" d="100"/>
        </p:scale>
        <p:origin x="120" y="9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AA7CD1-F7B1-4157-B856-D646AE966799}" type="datetimeFigureOut">
              <a:rPr lang="en-AU" smtClean="0"/>
              <a:t>3/09/2021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DE6AA0-9F31-4FF8-BD57-FFA20E6CAE0D}" type="slidenum">
              <a:rPr lang="en-AU" smtClean="0"/>
              <a:t>‹#›</a:t>
            </a:fld>
            <a:endParaRPr lang="en-AU"/>
          </a:p>
        </p:txBody>
      </p:sp>
    </p:spTree>
    <p:extLst>
      <p:ext uri="{BB962C8B-B14F-4D97-AF65-F5344CB8AC3E}">
        <p14:creationId xmlns:p14="http://schemas.microsoft.com/office/powerpoint/2010/main" val="3978803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AA7CD1-F7B1-4157-B856-D646AE966799}" type="datetimeFigureOut">
              <a:rPr lang="en-AU" smtClean="0"/>
              <a:t>3/09/2021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DE6AA0-9F31-4FF8-BD57-FFA20E6CAE0D}" type="slidenum">
              <a:rPr lang="en-AU" smtClean="0"/>
              <a:t>‹#›</a:t>
            </a:fld>
            <a:endParaRPr lang="en-AU"/>
          </a:p>
        </p:txBody>
      </p:sp>
    </p:spTree>
    <p:extLst>
      <p:ext uri="{BB962C8B-B14F-4D97-AF65-F5344CB8AC3E}">
        <p14:creationId xmlns:p14="http://schemas.microsoft.com/office/powerpoint/2010/main" val="2076113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55AA7CD1-F7B1-4157-B856-D646AE966799}" type="datetimeFigureOut">
              <a:rPr lang="en-AU" smtClean="0"/>
              <a:t>3/09/2021</a:t>
            </a:fld>
            <a:endParaRPr lang="en-AU"/>
          </a:p>
        </p:txBody>
      </p:sp>
      <p:sp>
        <p:nvSpPr>
          <p:cNvPr id="5" name="Footer Placeholder 4"/>
          <p:cNvSpPr>
            <a:spLocks noGrp="1"/>
          </p:cNvSpPr>
          <p:nvPr>
            <p:ph type="ftr" sz="quarter" idx="11"/>
          </p:nvPr>
        </p:nvSpPr>
        <p:spPr>
          <a:xfrm>
            <a:off x="3776135" y="6422854"/>
            <a:ext cx="4279669" cy="365125"/>
          </a:xfrm>
        </p:spPr>
        <p:txBody>
          <a:bodyPr/>
          <a:lstStyle/>
          <a:p>
            <a:endParaRPr lang="en-AU"/>
          </a:p>
        </p:txBody>
      </p:sp>
      <p:sp>
        <p:nvSpPr>
          <p:cNvPr id="6" name="Slide Number Placeholder 5"/>
          <p:cNvSpPr>
            <a:spLocks noGrp="1"/>
          </p:cNvSpPr>
          <p:nvPr>
            <p:ph type="sldNum" sz="quarter" idx="12"/>
          </p:nvPr>
        </p:nvSpPr>
        <p:spPr>
          <a:xfrm>
            <a:off x="8073048" y="6422854"/>
            <a:ext cx="879759" cy="365125"/>
          </a:xfrm>
        </p:spPr>
        <p:txBody>
          <a:bodyPr/>
          <a:lstStyle/>
          <a:p>
            <a:fld id="{19DE6AA0-9F31-4FF8-BD57-FFA20E6CAE0D}" type="slidenum">
              <a:rPr lang="en-AU" smtClean="0"/>
              <a:t>‹#›</a:t>
            </a:fld>
            <a:endParaRPr lang="en-AU"/>
          </a:p>
        </p:txBody>
      </p:sp>
    </p:spTree>
    <p:extLst>
      <p:ext uri="{BB962C8B-B14F-4D97-AF65-F5344CB8AC3E}">
        <p14:creationId xmlns:p14="http://schemas.microsoft.com/office/powerpoint/2010/main" val="1074900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AA7CD1-F7B1-4157-B856-D646AE966799}" type="datetimeFigureOut">
              <a:rPr lang="en-AU" smtClean="0"/>
              <a:t>3/09/2021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DE6AA0-9F31-4FF8-BD57-FFA20E6CAE0D}" type="slidenum">
              <a:rPr lang="en-AU" smtClean="0"/>
              <a:t>‹#›</a:t>
            </a:fld>
            <a:endParaRPr lang="en-AU"/>
          </a:p>
        </p:txBody>
      </p:sp>
    </p:spTree>
    <p:extLst>
      <p:ext uri="{BB962C8B-B14F-4D97-AF65-F5344CB8AC3E}">
        <p14:creationId xmlns:p14="http://schemas.microsoft.com/office/powerpoint/2010/main" val="2154867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55AA7CD1-F7B1-4157-B856-D646AE966799}" type="datetimeFigureOut">
              <a:rPr lang="en-AU" smtClean="0"/>
              <a:t>3/09/2021</a:t>
            </a:fld>
            <a:endParaRPr lang="en-AU"/>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AU"/>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19DE6AA0-9F31-4FF8-BD57-FFA20E6CAE0D}" type="slidenum">
              <a:rPr lang="en-AU" smtClean="0"/>
              <a:t>‹#›</a:t>
            </a:fld>
            <a:endParaRPr lang="en-AU"/>
          </a:p>
        </p:txBody>
      </p:sp>
    </p:spTree>
    <p:extLst>
      <p:ext uri="{BB962C8B-B14F-4D97-AF65-F5344CB8AC3E}">
        <p14:creationId xmlns:p14="http://schemas.microsoft.com/office/powerpoint/2010/main" val="27553283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AA7CD1-F7B1-4157-B856-D646AE966799}" type="datetimeFigureOut">
              <a:rPr lang="en-AU" smtClean="0"/>
              <a:t>3/09/2021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9DE6AA0-9F31-4FF8-BD57-FFA20E6CAE0D}" type="slidenum">
              <a:rPr lang="en-AU" smtClean="0"/>
              <a:t>‹#›</a:t>
            </a:fld>
            <a:endParaRPr lang="en-AU"/>
          </a:p>
        </p:txBody>
      </p:sp>
    </p:spTree>
    <p:extLst>
      <p:ext uri="{BB962C8B-B14F-4D97-AF65-F5344CB8AC3E}">
        <p14:creationId xmlns:p14="http://schemas.microsoft.com/office/powerpoint/2010/main" val="4043253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AA7CD1-F7B1-4157-B856-D646AE966799}" type="datetimeFigureOut">
              <a:rPr lang="en-AU" smtClean="0"/>
              <a:t>3/09/2021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9DE6AA0-9F31-4FF8-BD57-FFA20E6CAE0D}" type="slidenum">
              <a:rPr lang="en-AU" smtClean="0"/>
              <a:t>‹#›</a:t>
            </a:fld>
            <a:endParaRPr lang="en-AU"/>
          </a:p>
        </p:txBody>
      </p:sp>
    </p:spTree>
    <p:extLst>
      <p:ext uri="{BB962C8B-B14F-4D97-AF65-F5344CB8AC3E}">
        <p14:creationId xmlns:p14="http://schemas.microsoft.com/office/powerpoint/2010/main" val="512452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AA7CD1-F7B1-4157-B856-D646AE966799}" type="datetimeFigureOut">
              <a:rPr lang="en-AU" smtClean="0"/>
              <a:t>3/09/2021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9DE6AA0-9F31-4FF8-BD57-FFA20E6CAE0D}" type="slidenum">
              <a:rPr lang="en-AU" smtClean="0"/>
              <a:t>‹#›</a:t>
            </a:fld>
            <a:endParaRPr lang="en-AU"/>
          </a:p>
        </p:txBody>
      </p:sp>
    </p:spTree>
    <p:extLst>
      <p:ext uri="{BB962C8B-B14F-4D97-AF65-F5344CB8AC3E}">
        <p14:creationId xmlns:p14="http://schemas.microsoft.com/office/powerpoint/2010/main" val="1953738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AA7CD1-F7B1-4157-B856-D646AE966799}" type="datetimeFigureOut">
              <a:rPr lang="en-AU" smtClean="0"/>
              <a:t>3/09/2021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19DE6AA0-9F31-4FF8-BD57-FFA20E6CAE0D}" type="slidenum">
              <a:rPr lang="en-AU" smtClean="0"/>
              <a:t>‹#›</a:t>
            </a:fld>
            <a:endParaRPr lang="en-AU"/>
          </a:p>
        </p:txBody>
      </p:sp>
    </p:spTree>
    <p:extLst>
      <p:ext uri="{BB962C8B-B14F-4D97-AF65-F5344CB8AC3E}">
        <p14:creationId xmlns:p14="http://schemas.microsoft.com/office/powerpoint/2010/main" val="2012630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5AA7CD1-F7B1-4157-B856-D646AE966799}" type="datetimeFigureOut">
              <a:rPr lang="en-AU" smtClean="0"/>
              <a:t>3/09/2021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9DE6AA0-9F31-4FF8-BD57-FFA20E6CAE0D}" type="slidenum">
              <a:rPr lang="en-AU" smtClean="0"/>
              <a:t>‹#›</a:t>
            </a:fld>
            <a:endParaRPr lang="en-AU"/>
          </a:p>
        </p:txBody>
      </p:sp>
    </p:spTree>
    <p:extLst>
      <p:ext uri="{BB962C8B-B14F-4D97-AF65-F5344CB8AC3E}">
        <p14:creationId xmlns:p14="http://schemas.microsoft.com/office/powerpoint/2010/main" val="1398159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5AA7CD1-F7B1-4157-B856-D646AE966799}" type="datetimeFigureOut">
              <a:rPr lang="en-AU" smtClean="0"/>
              <a:t>3/09/2021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9DE6AA0-9F31-4FF8-BD57-FFA20E6CAE0D}" type="slidenum">
              <a:rPr lang="en-AU" smtClean="0"/>
              <a:t>‹#›</a:t>
            </a:fld>
            <a:endParaRPr lang="en-AU"/>
          </a:p>
        </p:txBody>
      </p:sp>
    </p:spTree>
    <p:extLst>
      <p:ext uri="{BB962C8B-B14F-4D97-AF65-F5344CB8AC3E}">
        <p14:creationId xmlns:p14="http://schemas.microsoft.com/office/powerpoint/2010/main" val="4226781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55AA7CD1-F7B1-4157-B856-D646AE966799}" type="datetimeFigureOut">
              <a:rPr lang="en-AU" smtClean="0"/>
              <a:t>3/09/2021</a:t>
            </a:fld>
            <a:endParaRPr lang="en-AU"/>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AU"/>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19DE6AA0-9F31-4FF8-BD57-FFA20E6CAE0D}" type="slidenum">
              <a:rPr lang="en-AU" smtClean="0"/>
              <a:t>‹#›</a:t>
            </a:fld>
            <a:endParaRPr lang="en-AU"/>
          </a:p>
        </p:txBody>
      </p:sp>
    </p:spTree>
    <p:extLst>
      <p:ext uri="{BB962C8B-B14F-4D97-AF65-F5344CB8AC3E}">
        <p14:creationId xmlns:p14="http://schemas.microsoft.com/office/powerpoint/2010/main" val="344898640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www.dhs.vic.gov.au/funded-agency-channel/search?mode=results&amp;queries_normal_query=sacc" TargetMode="External"/><Relationship Id="rId2" Type="http://schemas.openxmlformats.org/officeDocument/2006/relationships/hyperlink" Target="http://www.dhs.vic.gov.au/funded-agency-channel/hom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dhs.vic.gov.au/funded-agency-channel/home" TargetMode="External"/><Relationship Id="rId7" Type="http://schemas.openxmlformats.org/officeDocument/2006/relationships/hyperlink" Target="https://www.education.vic.gov.au/Documents/training/providers/learnlocal/grants/2021%20Pre-accredited%20Training%20Data%20Reporting%20Guidelines%20(22Mar21).docx" TargetMode="External"/><Relationship Id="rId2" Type="http://schemas.openxmlformats.org/officeDocument/2006/relationships/hyperlink" Target="https://www.education.vic.gov.au/training/providers/learnlocal/Pages/network.aspx" TargetMode="External"/><Relationship Id="rId1" Type="http://schemas.openxmlformats.org/officeDocument/2006/relationships/slideLayout" Target="../slideLayouts/slideLayout2.xml"/><Relationship Id="rId6" Type="http://schemas.openxmlformats.org/officeDocument/2006/relationships/hyperlink" Target="https://www.vic.gov.au/pre-accredited-training-and-programs" TargetMode="External"/><Relationship Id="rId5" Type="http://schemas.openxmlformats.org/officeDocument/2006/relationships/hyperlink" Target="https://www.vic.gov.au/become-registered-learn-local-provider" TargetMode="External"/><Relationship Id="rId4" Type="http://schemas.openxmlformats.org/officeDocument/2006/relationships/hyperlink" Target="http://www.dhs.vic.gov.au/funded-agency-channel/search?mode=results&amp;queries_normal_query=sacc"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vic.gov.au/pre-accredited-training-and-programs?Redirect=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education.vic.gov.au/training/providers/learnlocal/Pages/network.asp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05B7E-1016-444F-9412-EFB84730A3A3}"/>
              </a:ext>
            </a:extLst>
          </p:cNvPr>
          <p:cNvSpPr>
            <a:spLocks noGrp="1"/>
          </p:cNvSpPr>
          <p:nvPr>
            <p:ph type="title"/>
          </p:nvPr>
        </p:nvSpPr>
        <p:spPr/>
        <p:txBody>
          <a:bodyPr/>
          <a:lstStyle/>
          <a:p>
            <a:r>
              <a:rPr lang="en-US" sz="4200" dirty="0"/>
              <a:t>  THE ACFE LIFECYCLE</a:t>
            </a:r>
            <a:endParaRPr lang="en-AU" sz="4200" dirty="0"/>
          </a:p>
        </p:txBody>
      </p:sp>
    </p:spTree>
    <p:extLst>
      <p:ext uri="{BB962C8B-B14F-4D97-AF65-F5344CB8AC3E}">
        <p14:creationId xmlns:p14="http://schemas.microsoft.com/office/powerpoint/2010/main" val="2050862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E4905-3934-4587-BD08-102C035B5EA5}"/>
              </a:ext>
            </a:extLst>
          </p:cNvPr>
          <p:cNvSpPr>
            <a:spLocks noGrp="1"/>
          </p:cNvSpPr>
          <p:nvPr>
            <p:ph type="title"/>
          </p:nvPr>
        </p:nvSpPr>
        <p:spPr>
          <a:xfrm>
            <a:off x="1202919" y="308890"/>
            <a:ext cx="9784080" cy="1508760"/>
          </a:xfrm>
        </p:spPr>
        <p:txBody>
          <a:bodyPr>
            <a:normAutofit/>
          </a:bodyPr>
          <a:lstStyle/>
          <a:p>
            <a:r>
              <a:rPr lang="en-US" dirty="0"/>
              <a:t>Completing the SACC </a:t>
            </a:r>
            <a:endParaRPr lang="en-AU" b="1" dirty="0"/>
          </a:p>
        </p:txBody>
      </p:sp>
      <p:sp>
        <p:nvSpPr>
          <p:cNvPr id="3" name="Content Placeholder 2">
            <a:extLst>
              <a:ext uri="{FF2B5EF4-FFF2-40B4-BE49-F238E27FC236}">
                <a16:creationId xmlns:a16="http://schemas.microsoft.com/office/drawing/2014/main" id="{FBAA309F-7E3A-487C-8252-4DAFBEEEE400}"/>
              </a:ext>
            </a:extLst>
          </p:cNvPr>
          <p:cNvSpPr>
            <a:spLocks noGrp="1"/>
          </p:cNvSpPr>
          <p:nvPr>
            <p:ph idx="1"/>
          </p:nvPr>
        </p:nvSpPr>
        <p:spPr/>
        <p:txBody>
          <a:bodyPr>
            <a:normAutofit fontScale="70000" lnSpcReduction="20000"/>
          </a:bodyPr>
          <a:lstStyle/>
          <a:p>
            <a:r>
              <a:rPr lang="en-US" dirty="0"/>
              <a:t>The SACC notifications will be emailed to your organisation via SAMS2 and is due 90 days after the end of your organisation's reporting period. However, if your organisation's annual general meeting (AGM) is after the due date you can insert your organisation's AGM date in SAMS2 and the SACC due date will automatically update to seven days after the AGM.</a:t>
            </a:r>
          </a:p>
          <a:p>
            <a:r>
              <a:rPr lang="en-US" dirty="0"/>
              <a:t>Organisations should ensure the Contacts tab in SAMS2 is updated regularly to avoid delays in this process.</a:t>
            </a:r>
          </a:p>
          <a:p>
            <a:pPr lvl="0"/>
            <a:r>
              <a:rPr lang="en-US" dirty="0"/>
              <a:t>The SACC will need to be completed in My Agency, the secure area of the </a:t>
            </a:r>
            <a:r>
              <a:rPr lang="en-US" dirty="0">
                <a:hlinkClick r:id="rId2"/>
              </a:rPr>
              <a:t>Funded Agency Channel (FAC) website</a:t>
            </a:r>
            <a:r>
              <a:rPr lang="en-US" dirty="0"/>
              <a:t>, where organisations update records and information regarding their funded services.</a:t>
            </a:r>
          </a:p>
          <a:p>
            <a:pPr lvl="0"/>
            <a:r>
              <a:rPr lang="en-US" dirty="0"/>
              <a:t>Within My Agency, registered users will enter the Service Agreement Module (SAM) and be required to complete and submit their organisation's Service Agreement Compliance Certification (SACC).</a:t>
            </a:r>
          </a:p>
          <a:p>
            <a:pPr lvl="0"/>
            <a:r>
              <a:rPr lang="en-US" dirty="0"/>
              <a:t>The SACC can be saved at any time, allowing for different areas of your organisation to individually complete different sections.</a:t>
            </a:r>
          </a:p>
          <a:p>
            <a:pPr lvl="0"/>
            <a:r>
              <a:rPr lang="en-US" dirty="0"/>
              <a:t>Once completed, the SACC should be submitted by an </a:t>
            </a:r>
            <a:r>
              <a:rPr lang="en-US" dirty="0" err="1"/>
              <a:t>authorised</a:t>
            </a:r>
            <a:r>
              <a:rPr lang="en-US" dirty="0"/>
              <a:t> person, such as the Director, Chairperson, Chief Executive Officer, President, Principal or Treasurer.</a:t>
            </a:r>
          </a:p>
          <a:p>
            <a:r>
              <a:rPr lang="en-US" dirty="0"/>
              <a:t>Further information about how to complete the SACC Form is available on the </a:t>
            </a:r>
            <a:r>
              <a:rPr lang="en-US" u="sng" dirty="0">
                <a:hlinkClick r:id="rId3"/>
              </a:rPr>
              <a:t>DHHS website</a:t>
            </a:r>
            <a:r>
              <a:rPr lang="en-US" dirty="0"/>
              <a:t>.</a:t>
            </a:r>
          </a:p>
          <a:p>
            <a:pPr marL="0" indent="0">
              <a:buNone/>
            </a:pPr>
            <a:endParaRPr lang="en-AU" dirty="0"/>
          </a:p>
          <a:p>
            <a:pPr marL="0" indent="0">
              <a:buNone/>
            </a:pPr>
            <a:r>
              <a:rPr lang="en-AU" dirty="0"/>
              <a:t>The BGS is uploaded as part of the SACC</a:t>
            </a:r>
          </a:p>
          <a:p>
            <a:pPr marL="0" indent="0">
              <a:buNone/>
            </a:pPr>
            <a:endParaRPr lang="en-AU" dirty="0"/>
          </a:p>
          <a:p>
            <a:pPr marL="0" indent="0">
              <a:buNone/>
            </a:pPr>
            <a:endParaRPr lang="en-AU" dirty="0"/>
          </a:p>
          <a:p>
            <a:pPr marL="0" indent="0">
              <a:buNone/>
            </a:pPr>
            <a:endParaRPr lang="en-AU" dirty="0"/>
          </a:p>
        </p:txBody>
      </p:sp>
    </p:spTree>
    <p:extLst>
      <p:ext uri="{BB962C8B-B14F-4D97-AF65-F5344CB8AC3E}">
        <p14:creationId xmlns:p14="http://schemas.microsoft.com/office/powerpoint/2010/main" val="939790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E4905-3934-4587-BD08-102C035B5EA5}"/>
              </a:ext>
            </a:extLst>
          </p:cNvPr>
          <p:cNvSpPr>
            <a:spLocks noGrp="1"/>
          </p:cNvSpPr>
          <p:nvPr>
            <p:ph type="title"/>
          </p:nvPr>
        </p:nvSpPr>
        <p:spPr>
          <a:xfrm>
            <a:off x="1202919" y="308890"/>
            <a:ext cx="9784080" cy="1508760"/>
          </a:xfrm>
        </p:spPr>
        <p:txBody>
          <a:bodyPr>
            <a:normAutofit/>
          </a:bodyPr>
          <a:lstStyle/>
          <a:p>
            <a:r>
              <a:rPr lang="en-US" sz="3600" dirty="0"/>
              <a:t>Completing the SACC - The Funded Agency Channel – aka SAMS2</a:t>
            </a:r>
            <a:endParaRPr lang="en-AU" sz="3600" b="1" dirty="0"/>
          </a:p>
        </p:txBody>
      </p:sp>
      <p:sp>
        <p:nvSpPr>
          <p:cNvPr id="3" name="Content Placeholder 2">
            <a:extLst>
              <a:ext uri="{FF2B5EF4-FFF2-40B4-BE49-F238E27FC236}">
                <a16:creationId xmlns:a16="http://schemas.microsoft.com/office/drawing/2014/main" id="{FBAA309F-7E3A-487C-8252-4DAFBEEEE400}"/>
              </a:ext>
            </a:extLst>
          </p:cNvPr>
          <p:cNvSpPr>
            <a:spLocks noGrp="1"/>
          </p:cNvSpPr>
          <p:nvPr>
            <p:ph idx="1"/>
          </p:nvPr>
        </p:nvSpPr>
        <p:spPr>
          <a:xfrm>
            <a:off x="1202918" y="2011680"/>
            <a:ext cx="9784080" cy="4206240"/>
          </a:xfrm>
        </p:spPr>
        <p:txBody>
          <a:bodyPr>
            <a:normAutofit/>
          </a:bodyPr>
          <a:lstStyle/>
          <a:p>
            <a:r>
              <a:rPr lang="en-AU" sz="2000" dirty="0"/>
              <a:t>You will be notified by email when your SACC is due.</a:t>
            </a:r>
          </a:p>
          <a:p>
            <a:r>
              <a:rPr lang="en-AU" sz="2000" dirty="0"/>
              <a:t>It is completed inside SAMS2</a:t>
            </a:r>
          </a:p>
          <a:p>
            <a:pPr marL="0" indent="0">
              <a:buNone/>
            </a:pPr>
            <a:r>
              <a:rPr lang="en-AU" sz="2000" dirty="0">
                <a:solidFill>
                  <a:schemeClr val="bg1"/>
                </a:solidFill>
              </a:rPr>
              <a:t>(If you have never experienced SAMS2 then you are in for a treat. It is a fresh new hell of 1980’s computer programming at its very best)</a:t>
            </a:r>
          </a:p>
          <a:p>
            <a:r>
              <a:rPr lang="en-AU" sz="2000" dirty="0"/>
              <a:t>You have 90 days after the end of your financial year to complete it. </a:t>
            </a:r>
          </a:p>
          <a:p>
            <a:r>
              <a:rPr lang="en-AU" sz="2000" dirty="0"/>
              <a:t>There are details on how to navigate SAMS2 to complete your SACC on the </a:t>
            </a:r>
            <a:r>
              <a:rPr lang="en-AU" sz="2000"/>
              <a:t>Dept website.</a:t>
            </a:r>
            <a:endParaRPr lang="en-AU" dirty="0"/>
          </a:p>
        </p:txBody>
      </p:sp>
      <p:pic>
        <p:nvPicPr>
          <p:cNvPr id="2050" name="Picture 2" descr="Screaming Emoji Smiley Emoticon Royalty Free Cliparts, Vectors, And Stock  Illustration. Image 52093586.">
            <a:extLst>
              <a:ext uri="{FF2B5EF4-FFF2-40B4-BE49-F238E27FC236}">
                <a16:creationId xmlns:a16="http://schemas.microsoft.com/office/drawing/2014/main" id="{F385AB13-1DE9-48F2-BA4B-D11FA720A7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1444" y="1817650"/>
            <a:ext cx="984119" cy="1052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4338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E4905-3934-4587-BD08-102C035B5EA5}"/>
              </a:ext>
            </a:extLst>
          </p:cNvPr>
          <p:cNvSpPr>
            <a:spLocks noGrp="1"/>
          </p:cNvSpPr>
          <p:nvPr>
            <p:ph type="title"/>
          </p:nvPr>
        </p:nvSpPr>
        <p:spPr>
          <a:xfrm>
            <a:off x="1202919" y="308890"/>
            <a:ext cx="9784080" cy="1508760"/>
          </a:xfrm>
        </p:spPr>
        <p:txBody>
          <a:bodyPr>
            <a:normAutofit/>
          </a:bodyPr>
          <a:lstStyle/>
          <a:p>
            <a:r>
              <a:rPr lang="en-US" sz="3600" dirty="0"/>
              <a:t>The Funded Agency Channel – aka SAMS2</a:t>
            </a:r>
            <a:endParaRPr lang="en-AU" sz="3600" b="1" dirty="0"/>
          </a:p>
        </p:txBody>
      </p:sp>
      <p:sp>
        <p:nvSpPr>
          <p:cNvPr id="3" name="Content Placeholder 2">
            <a:extLst>
              <a:ext uri="{FF2B5EF4-FFF2-40B4-BE49-F238E27FC236}">
                <a16:creationId xmlns:a16="http://schemas.microsoft.com/office/drawing/2014/main" id="{FBAA309F-7E3A-487C-8252-4DAFBEEEE400}"/>
              </a:ext>
            </a:extLst>
          </p:cNvPr>
          <p:cNvSpPr>
            <a:spLocks noGrp="1"/>
          </p:cNvSpPr>
          <p:nvPr>
            <p:ph idx="1"/>
          </p:nvPr>
        </p:nvSpPr>
        <p:spPr>
          <a:xfrm>
            <a:off x="1202918" y="2011680"/>
            <a:ext cx="9784080" cy="4206240"/>
          </a:xfrm>
        </p:spPr>
        <p:txBody>
          <a:bodyPr>
            <a:normAutofit/>
          </a:bodyPr>
          <a:lstStyle/>
          <a:p>
            <a:r>
              <a:rPr lang="en-AU" sz="2000" dirty="0"/>
              <a:t>You will be notified by email regarding your Delivery Plan assessment and your approved funding outcome in late November</a:t>
            </a:r>
          </a:p>
          <a:p>
            <a:r>
              <a:rPr lang="en-AU" sz="2000" dirty="0"/>
              <a:t>The executed Service Agreement will be sent to your organisation’s signatory via SAMS2. Your signatory must logon to SAMS2 to review and accept the Service Plan. </a:t>
            </a:r>
          </a:p>
          <a:p>
            <a:pPr marL="0" indent="0">
              <a:buNone/>
            </a:pPr>
            <a:r>
              <a:rPr lang="en-AU" sz="2000" dirty="0">
                <a:solidFill>
                  <a:schemeClr val="bg1"/>
                </a:solidFill>
              </a:rPr>
              <a:t>(If you have never experienced SAMS2 then you are in for a treat. It is a fresh new hell of 1980’s computer programming at its very best)</a:t>
            </a:r>
          </a:p>
          <a:p>
            <a:endParaRPr lang="en-AU" sz="2000" dirty="0"/>
          </a:p>
          <a:p>
            <a:pPr marL="0" indent="0">
              <a:buNone/>
            </a:pPr>
            <a:endParaRPr lang="en-AU" dirty="0"/>
          </a:p>
          <a:p>
            <a:r>
              <a:rPr lang="en-AU" sz="2000" dirty="0"/>
              <a:t>SAMS2 is where you will also find details of your  NHCP funding and payment cycles</a:t>
            </a:r>
          </a:p>
          <a:p>
            <a:pPr marL="0" indent="0">
              <a:buNone/>
            </a:pPr>
            <a:endParaRPr lang="en-AU" dirty="0"/>
          </a:p>
        </p:txBody>
      </p:sp>
      <p:pic>
        <p:nvPicPr>
          <p:cNvPr id="2050" name="Picture 2" descr="Screaming Emoji Smiley Emoticon Royalty Free Cliparts, Vectors, And Stock  Illustration. Image 52093586.">
            <a:extLst>
              <a:ext uri="{FF2B5EF4-FFF2-40B4-BE49-F238E27FC236}">
                <a16:creationId xmlns:a16="http://schemas.microsoft.com/office/drawing/2014/main" id="{F385AB13-1DE9-48F2-BA4B-D11FA720A7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8098" y="3801208"/>
            <a:ext cx="984119" cy="1052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5584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E4905-3934-4587-BD08-102C035B5EA5}"/>
              </a:ext>
            </a:extLst>
          </p:cNvPr>
          <p:cNvSpPr>
            <a:spLocks noGrp="1"/>
          </p:cNvSpPr>
          <p:nvPr>
            <p:ph type="title"/>
          </p:nvPr>
        </p:nvSpPr>
        <p:spPr>
          <a:xfrm>
            <a:off x="1202919" y="308890"/>
            <a:ext cx="9784080" cy="1508760"/>
          </a:xfrm>
        </p:spPr>
        <p:txBody>
          <a:bodyPr>
            <a:normAutofit/>
          </a:bodyPr>
          <a:lstStyle/>
          <a:p>
            <a:r>
              <a:rPr lang="en-US" dirty="0"/>
              <a:t>Links to key documents</a:t>
            </a:r>
            <a:endParaRPr lang="en-AU" b="1" dirty="0"/>
          </a:p>
        </p:txBody>
      </p:sp>
      <p:sp>
        <p:nvSpPr>
          <p:cNvPr id="3" name="Content Placeholder 2">
            <a:extLst>
              <a:ext uri="{FF2B5EF4-FFF2-40B4-BE49-F238E27FC236}">
                <a16:creationId xmlns:a16="http://schemas.microsoft.com/office/drawing/2014/main" id="{FBAA309F-7E3A-487C-8252-4DAFBEEEE400}"/>
              </a:ext>
            </a:extLst>
          </p:cNvPr>
          <p:cNvSpPr>
            <a:spLocks noGrp="1"/>
          </p:cNvSpPr>
          <p:nvPr>
            <p:ph idx="1"/>
          </p:nvPr>
        </p:nvSpPr>
        <p:spPr>
          <a:xfrm>
            <a:off x="469900" y="2011680"/>
            <a:ext cx="10517099" cy="4206240"/>
          </a:xfrm>
        </p:spPr>
        <p:txBody>
          <a:bodyPr vert="horz" lIns="91440" tIns="45720" rIns="91440" bIns="45720" rtlCol="0" anchor="t">
            <a:normAutofit/>
          </a:bodyPr>
          <a:lstStyle/>
          <a:p>
            <a:pPr marL="0" indent="0">
              <a:buNone/>
            </a:pPr>
            <a:endParaRPr lang="en-AU" sz="2000" dirty="0"/>
          </a:p>
          <a:p>
            <a:pPr marL="0" indent="0">
              <a:buNone/>
            </a:pPr>
            <a:endParaRPr lang="en-AU" dirty="0"/>
          </a:p>
        </p:txBody>
      </p:sp>
      <p:sp>
        <p:nvSpPr>
          <p:cNvPr id="4" name="TextBox 3">
            <a:extLst>
              <a:ext uri="{FF2B5EF4-FFF2-40B4-BE49-F238E27FC236}">
                <a16:creationId xmlns:a16="http://schemas.microsoft.com/office/drawing/2014/main" id="{9A34D69C-C43A-41D7-90E1-C179CB0B1BE5}"/>
              </a:ext>
            </a:extLst>
          </p:cNvPr>
          <p:cNvSpPr txBox="1"/>
          <p:nvPr/>
        </p:nvSpPr>
        <p:spPr>
          <a:xfrm>
            <a:off x="889000" y="2011680"/>
            <a:ext cx="11099800" cy="2862322"/>
          </a:xfrm>
          <a:prstGeom prst="rect">
            <a:avLst/>
          </a:prstGeom>
          <a:noFill/>
        </p:spPr>
        <p:txBody>
          <a:bodyPr wrap="square" rtlCol="0">
            <a:spAutoFit/>
          </a:bodyPr>
          <a:lstStyle/>
          <a:p>
            <a:pPr marL="285750" indent="-285750">
              <a:buFont typeface="Arial" panose="020B0604020202020204" pitchFamily="34" charset="0"/>
              <a:buChar char="•"/>
            </a:pPr>
            <a:r>
              <a:rPr lang="en-US" dirty="0"/>
              <a:t>ACFE Board Business and Governance Status (BGS) </a:t>
            </a:r>
            <a:r>
              <a:rPr lang="en-US" u="sng" dirty="0">
                <a:hlinkClick r:id="rId2"/>
              </a:rPr>
              <a:t>Business and governance status assessment guidelines</a:t>
            </a:r>
            <a:r>
              <a:rPr lang="en-US" dirty="0"/>
              <a:t>.</a:t>
            </a:r>
            <a:endParaRPr lang="en-AU" dirty="0"/>
          </a:p>
          <a:p>
            <a:pPr marL="285750" indent="-285750">
              <a:buFont typeface="Arial" panose="020B0604020202020204" pitchFamily="34" charset="0"/>
              <a:buChar char="•"/>
            </a:pPr>
            <a:r>
              <a:rPr lang="en-US" dirty="0"/>
              <a:t>The SACC will need to be completed in My Agency, the secure area of the </a:t>
            </a:r>
            <a:r>
              <a:rPr lang="en-US" dirty="0">
                <a:hlinkClick r:id="rId3"/>
              </a:rPr>
              <a:t>Funded Agency Channel (FAC) website</a:t>
            </a:r>
            <a:endParaRPr lang="en-US" dirty="0"/>
          </a:p>
          <a:p>
            <a:pPr marL="285750" indent="-285750">
              <a:buFont typeface="Arial" panose="020B0604020202020204" pitchFamily="34" charset="0"/>
              <a:buChar char="•"/>
            </a:pPr>
            <a:r>
              <a:rPr lang="en-US" dirty="0"/>
              <a:t>Further information about how to complete the SACC Form is available on the </a:t>
            </a:r>
            <a:r>
              <a:rPr lang="en-US" u="sng" dirty="0">
                <a:hlinkClick r:id="rId4"/>
              </a:rPr>
              <a:t>DHHS website</a:t>
            </a:r>
            <a:endParaRPr lang="en-US" u="sng" dirty="0"/>
          </a:p>
          <a:p>
            <a:pPr marL="285750" indent="-285750">
              <a:buFont typeface="Arial" panose="020B0604020202020204" pitchFamily="34" charset="0"/>
              <a:buChar char="•"/>
            </a:pPr>
            <a:r>
              <a:rPr lang="en-US" dirty="0"/>
              <a:t>ACFE Provider Registration Guidelines </a:t>
            </a:r>
            <a:r>
              <a:rPr lang="en-US" dirty="0">
                <a:hlinkClick r:id="rId5"/>
              </a:rPr>
              <a:t>https://www.vic.gov.au/become-registered-learn-local-provider</a:t>
            </a:r>
            <a:endParaRPr lang="en-US" dirty="0"/>
          </a:p>
          <a:p>
            <a:pPr marL="285750" indent="-285750">
              <a:buFont typeface="Arial" panose="020B0604020202020204" pitchFamily="34" charset="0"/>
              <a:buChar char="•"/>
            </a:pPr>
            <a:r>
              <a:rPr lang="en-US" dirty="0"/>
              <a:t>2021 pre-accredited Training Delivery guidelines </a:t>
            </a:r>
            <a:r>
              <a:rPr lang="en-US" dirty="0">
                <a:hlinkClick r:id="rId6"/>
              </a:rPr>
              <a:t>https://www.vic.gov.au/pre-accredited-training-and-programs</a:t>
            </a:r>
            <a:endParaRPr lang="en-US" dirty="0"/>
          </a:p>
          <a:p>
            <a:pPr marL="285750" indent="-285750">
              <a:buFont typeface="Arial" panose="020B0604020202020204" pitchFamily="34" charset="0"/>
              <a:buChar char="•"/>
            </a:pPr>
            <a:r>
              <a:rPr lang="en-US" dirty="0"/>
              <a:t>Data reporting guideline: </a:t>
            </a:r>
            <a:r>
              <a:rPr lang="en-US" dirty="0">
                <a:hlinkClick r:id="rId7"/>
              </a:rPr>
              <a:t>https://www.education.vic.gov.au/Documents/training/providers/learnlocal/grants/2021%20Pre-accredited%20Training%20Data%20Reporting%20Guidelines%20(22Mar21).docx</a:t>
            </a: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116740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E4905-3934-4587-BD08-102C035B5EA5}"/>
              </a:ext>
            </a:extLst>
          </p:cNvPr>
          <p:cNvSpPr>
            <a:spLocks noGrp="1"/>
          </p:cNvSpPr>
          <p:nvPr>
            <p:ph type="title"/>
          </p:nvPr>
        </p:nvSpPr>
        <p:spPr>
          <a:xfrm>
            <a:off x="1202919" y="308890"/>
            <a:ext cx="9784080" cy="1508760"/>
          </a:xfrm>
        </p:spPr>
        <p:txBody>
          <a:bodyPr>
            <a:normAutofit/>
          </a:bodyPr>
          <a:lstStyle/>
          <a:p>
            <a:r>
              <a:rPr lang="en-US" dirty="0"/>
              <a:t>Key Dates (2020):</a:t>
            </a:r>
            <a:endParaRPr lang="en-AU" b="1" dirty="0"/>
          </a:p>
        </p:txBody>
      </p:sp>
      <p:pic>
        <p:nvPicPr>
          <p:cNvPr id="4" name="Picture 3">
            <a:extLst>
              <a:ext uri="{FF2B5EF4-FFF2-40B4-BE49-F238E27FC236}">
                <a16:creationId xmlns:a16="http://schemas.microsoft.com/office/drawing/2014/main" id="{665FCFAE-E9A6-4AC4-A71C-10F896019232}"/>
              </a:ext>
            </a:extLst>
          </p:cNvPr>
          <p:cNvPicPr>
            <a:picLocks noChangeAspect="1"/>
          </p:cNvPicPr>
          <p:nvPr/>
        </p:nvPicPr>
        <p:blipFill rotWithShape="1">
          <a:blip r:embed="rId2"/>
          <a:srcRect l="332" t="2132"/>
          <a:stretch/>
        </p:blipFill>
        <p:spPr>
          <a:xfrm>
            <a:off x="1202919" y="1903721"/>
            <a:ext cx="9258301" cy="4855733"/>
          </a:xfrm>
          <a:prstGeom prst="rect">
            <a:avLst/>
          </a:prstGeom>
        </p:spPr>
      </p:pic>
    </p:spTree>
    <p:extLst>
      <p:ext uri="{BB962C8B-B14F-4D97-AF65-F5344CB8AC3E}">
        <p14:creationId xmlns:p14="http://schemas.microsoft.com/office/powerpoint/2010/main" val="280422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E4905-3934-4587-BD08-102C035B5EA5}"/>
              </a:ext>
            </a:extLst>
          </p:cNvPr>
          <p:cNvSpPr>
            <a:spLocks noGrp="1"/>
          </p:cNvSpPr>
          <p:nvPr>
            <p:ph type="title"/>
          </p:nvPr>
        </p:nvSpPr>
        <p:spPr>
          <a:xfrm>
            <a:off x="1202919" y="308890"/>
            <a:ext cx="9784080" cy="1508760"/>
          </a:xfrm>
        </p:spPr>
        <p:txBody>
          <a:bodyPr>
            <a:normAutofit/>
          </a:bodyPr>
          <a:lstStyle/>
          <a:p>
            <a:r>
              <a:rPr lang="en-US" dirty="0"/>
              <a:t>Documents required for EOI:</a:t>
            </a:r>
            <a:endParaRPr lang="en-AU" b="1" dirty="0"/>
          </a:p>
        </p:txBody>
      </p:sp>
      <p:sp>
        <p:nvSpPr>
          <p:cNvPr id="3" name="Content Placeholder 2">
            <a:extLst>
              <a:ext uri="{FF2B5EF4-FFF2-40B4-BE49-F238E27FC236}">
                <a16:creationId xmlns:a16="http://schemas.microsoft.com/office/drawing/2014/main" id="{FBAA309F-7E3A-487C-8252-4DAFBEEEE400}"/>
              </a:ext>
            </a:extLst>
          </p:cNvPr>
          <p:cNvSpPr>
            <a:spLocks noGrp="1"/>
          </p:cNvSpPr>
          <p:nvPr>
            <p:ph idx="1"/>
          </p:nvPr>
        </p:nvSpPr>
        <p:spPr/>
        <p:txBody>
          <a:bodyPr/>
          <a:lstStyle/>
          <a:p>
            <a:pPr marL="0" indent="0">
              <a:buNone/>
            </a:pPr>
            <a:r>
              <a:rPr lang="en-AU" sz="2400" dirty="0"/>
              <a:t>1. Pre-accredited Delivery Plan Template – yes that is the hideous spreadsheet that goes for miles. Apply for up to a maximum of your previous years allocation.</a:t>
            </a:r>
          </a:p>
          <a:p>
            <a:pPr marL="0" indent="0">
              <a:buNone/>
            </a:pPr>
            <a:r>
              <a:rPr lang="en-AU" sz="2400" dirty="0"/>
              <a:t>HINT: </a:t>
            </a:r>
            <a:r>
              <a:rPr lang="en-AU" sz="2400" i="1" dirty="0"/>
              <a:t>Always list the modules you want to deliver in order of preference. If you don’t get all the hours you ask for, theoretically the Dept will drop off modules from the end of the plan. </a:t>
            </a:r>
          </a:p>
          <a:p>
            <a:pPr marL="0" indent="0">
              <a:buNone/>
            </a:pPr>
            <a:r>
              <a:rPr lang="en-AU" sz="2400" dirty="0"/>
              <a:t>2. Prepare the Course plans for all </a:t>
            </a:r>
            <a:r>
              <a:rPr lang="en-AU" sz="2400" dirty="0">
                <a:solidFill>
                  <a:srgbClr val="FFFF00"/>
                </a:solidFill>
              </a:rPr>
              <a:t>existing</a:t>
            </a:r>
            <a:r>
              <a:rPr lang="en-AU" sz="2400" dirty="0"/>
              <a:t> pre-accredited modules.</a:t>
            </a:r>
          </a:p>
          <a:p>
            <a:pPr marL="0" indent="0">
              <a:buNone/>
            </a:pPr>
            <a:r>
              <a:rPr lang="en-AU" sz="2400" dirty="0"/>
              <a:t>3. Prepare a full A-Frame including Course Plans and Session Plans for any</a:t>
            </a:r>
            <a:r>
              <a:rPr lang="en-AU" sz="2400" dirty="0">
                <a:solidFill>
                  <a:srgbClr val="FFFF00"/>
                </a:solidFill>
              </a:rPr>
              <a:t> new </a:t>
            </a:r>
            <a:r>
              <a:rPr lang="en-AU" sz="2400" dirty="0"/>
              <a:t>or substantially amended modules.</a:t>
            </a:r>
          </a:p>
          <a:p>
            <a:pPr marL="0" indent="0">
              <a:buNone/>
            </a:pPr>
            <a:endParaRPr lang="en-AU" dirty="0"/>
          </a:p>
        </p:txBody>
      </p:sp>
    </p:spTree>
    <p:extLst>
      <p:ext uri="{BB962C8B-B14F-4D97-AF65-F5344CB8AC3E}">
        <p14:creationId xmlns:p14="http://schemas.microsoft.com/office/powerpoint/2010/main" val="1811857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E4905-3934-4587-BD08-102C035B5EA5}"/>
              </a:ext>
            </a:extLst>
          </p:cNvPr>
          <p:cNvSpPr>
            <a:spLocks noGrp="1"/>
          </p:cNvSpPr>
          <p:nvPr>
            <p:ph type="title"/>
          </p:nvPr>
        </p:nvSpPr>
        <p:spPr>
          <a:xfrm>
            <a:off x="1202919" y="308890"/>
            <a:ext cx="9784080" cy="1508760"/>
          </a:xfrm>
        </p:spPr>
        <p:txBody>
          <a:bodyPr>
            <a:normAutofit/>
          </a:bodyPr>
          <a:lstStyle/>
          <a:p>
            <a:r>
              <a:rPr lang="en-US" dirty="0"/>
              <a:t>Other types of funding available:</a:t>
            </a:r>
            <a:endParaRPr lang="en-AU" b="1" dirty="0"/>
          </a:p>
        </p:txBody>
      </p:sp>
      <p:sp>
        <p:nvSpPr>
          <p:cNvPr id="3" name="Content Placeholder 2">
            <a:extLst>
              <a:ext uri="{FF2B5EF4-FFF2-40B4-BE49-F238E27FC236}">
                <a16:creationId xmlns:a16="http://schemas.microsoft.com/office/drawing/2014/main" id="{FBAA309F-7E3A-487C-8252-4DAFBEEEE400}"/>
              </a:ext>
            </a:extLst>
          </p:cNvPr>
          <p:cNvSpPr>
            <a:spLocks noGrp="1"/>
          </p:cNvSpPr>
          <p:nvPr>
            <p:ph idx="1"/>
          </p:nvPr>
        </p:nvSpPr>
        <p:spPr/>
        <p:txBody>
          <a:bodyPr vert="horz" lIns="91440" tIns="45720" rIns="91440" bIns="45720" rtlCol="0" anchor="t">
            <a:normAutofit/>
          </a:bodyPr>
          <a:lstStyle/>
          <a:p>
            <a:pPr marL="0" indent="0">
              <a:buNone/>
            </a:pPr>
            <a:r>
              <a:rPr lang="en-AU" sz="2400" b="1" dirty="0"/>
              <a:t>LEAP Programs:</a:t>
            </a:r>
          </a:p>
          <a:p>
            <a:r>
              <a:rPr lang="en-AU" sz="2400" b="1" dirty="0"/>
              <a:t>LEAP is a distinct and separate program from pre-accredited training delivery, in its particular focus on engagement.</a:t>
            </a:r>
          </a:p>
          <a:p>
            <a:r>
              <a:rPr lang="en-AU" sz="2400" b="1" dirty="0">
                <a:latin typeface="Calibri Light"/>
                <a:cs typeface="Calibri Light"/>
              </a:rPr>
              <a:t>LEAP programs are minimum 5 hours and maximum 19 hours in duration. </a:t>
            </a:r>
            <a:r>
              <a:rPr lang="en-AU" sz="2400" b="1" i="1" dirty="0">
                <a:latin typeface="Calibri Light"/>
                <a:cs typeface="Calibri Light"/>
              </a:rPr>
              <a:t>(keep in mind they come with the same amount of paperwork and compliance with the exception of Session Plans)</a:t>
            </a:r>
          </a:p>
          <a:p>
            <a:pPr marL="0" indent="0">
              <a:buNone/>
            </a:pPr>
            <a:r>
              <a:rPr lang="en-AU" sz="2400" b="1" dirty="0"/>
              <a:t>Skills for Work and Study (new in 2021):</a:t>
            </a:r>
          </a:p>
          <a:p>
            <a:r>
              <a:rPr lang="en-AU" sz="2400" b="1" dirty="0"/>
              <a:t>There are 7 industry-contextualised programs with all curriculum documentation available. </a:t>
            </a:r>
          </a:p>
          <a:p>
            <a:endParaRPr lang="en-AU" sz="2000" dirty="0"/>
          </a:p>
          <a:p>
            <a:pPr marL="0" indent="0">
              <a:buNone/>
            </a:pPr>
            <a:endParaRPr lang="en-AU" dirty="0"/>
          </a:p>
        </p:txBody>
      </p:sp>
    </p:spTree>
    <p:extLst>
      <p:ext uri="{BB962C8B-B14F-4D97-AF65-F5344CB8AC3E}">
        <p14:creationId xmlns:p14="http://schemas.microsoft.com/office/powerpoint/2010/main" val="2063612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E4905-3934-4587-BD08-102C035B5EA5}"/>
              </a:ext>
            </a:extLst>
          </p:cNvPr>
          <p:cNvSpPr>
            <a:spLocks noGrp="1"/>
          </p:cNvSpPr>
          <p:nvPr>
            <p:ph type="title"/>
          </p:nvPr>
        </p:nvSpPr>
        <p:spPr>
          <a:xfrm>
            <a:off x="1202919" y="308890"/>
            <a:ext cx="9784080" cy="1508760"/>
          </a:xfrm>
        </p:spPr>
        <p:txBody>
          <a:bodyPr>
            <a:normAutofit/>
          </a:bodyPr>
          <a:lstStyle/>
          <a:p>
            <a:r>
              <a:rPr lang="en-US" dirty="0"/>
              <a:t>Other types of funding available:</a:t>
            </a:r>
            <a:endParaRPr lang="en-AU" b="1" dirty="0"/>
          </a:p>
        </p:txBody>
      </p:sp>
      <p:sp>
        <p:nvSpPr>
          <p:cNvPr id="3" name="Content Placeholder 2">
            <a:extLst>
              <a:ext uri="{FF2B5EF4-FFF2-40B4-BE49-F238E27FC236}">
                <a16:creationId xmlns:a16="http://schemas.microsoft.com/office/drawing/2014/main" id="{FBAA309F-7E3A-487C-8252-4DAFBEEEE400}"/>
              </a:ext>
            </a:extLst>
          </p:cNvPr>
          <p:cNvSpPr>
            <a:spLocks noGrp="1"/>
          </p:cNvSpPr>
          <p:nvPr>
            <p:ph idx="1"/>
          </p:nvPr>
        </p:nvSpPr>
        <p:spPr/>
        <p:txBody>
          <a:bodyPr>
            <a:normAutofit/>
          </a:bodyPr>
          <a:lstStyle/>
          <a:p>
            <a:pPr marL="0" indent="0">
              <a:buNone/>
            </a:pPr>
            <a:r>
              <a:rPr lang="en-AU" sz="2400" b="1" dirty="0"/>
              <a:t>Training Delivery Support Grant:</a:t>
            </a:r>
          </a:p>
          <a:p>
            <a:pPr marL="0" indent="0">
              <a:buNone/>
            </a:pPr>
            <a:endParaRPr lang="en-AU" sz="2400" b="1" dirty="0">
              <a:solidFill>
                <a:schemeClr val="accent1"/>
              </a:solidFill>
              <a:latin typeface="Calibri" panose="020F0502020204030204" pitchFamily="34" charset="0"/>
              <a:ea typeface="Times New Roman" panose="02020603050405020304" pitchFamily="18" charset="0"/>
              <a:cs typeface="Calibri" panose="020F0502020204030204" pitchFamily="34" charset="0"/>
            </a:endParaRPr>
          </a:p>
          <a:p>
            <a:r>
              <a:rPr lang="en-AU" sz="2400" b="1" dirty="0"/>
              <a:t>$5500 paid to all providers with a current contract.</a:t>
            </a:r>
          </a:p>
          <a:p>
            <a:r>
              <a:rPr lang="en-AU" sz="2400" b="1" dirty="0"/>
              <a:t>Comes out in January, must be spent by December 31 of that year</a:t>
            </a:r>
          </a:p>
          <a:p>
            <a:r>
              <a:rPr lang="en-AU" sz="2400" b="1" dirty="0"/>
              <a:t>A Purchase Plan template must be completed and forwarded to your Region stating the proposed items to be purchased, reason for purchase and estimated cost</a:t>
            </a:r>
          </a:p>
          <a:p>
            <a:r>
              <a:rPr lang="en-AU" sz="2400" b="1" dirty="0"/>
              <a:t>Things like your SMS licence or equipment required to administer your ACFE contract are acceptable.</a:t>
            </a:r>
          </a:p>
          <a:p>
            <a:pPr marL="0" indent="0">
              <a:buNone/>
            </a:pPr>
            <a:endParaRPr lang="en-AU" dirty="0"/>
          </a:p>
        </p:txBody>
      </p:sp>
    </p:spTree>
    <p:extLst>
      <p:ext uri="{BB962C8B-B14F-4D97-AF65-F5344CB8AC3E}">
        <p14:creationId xmlns:p14="http://schemas.microsoft.com/office/powerpoint/2010/main" val="4162305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E4905-3934-4587-BD08-102C035B5EA5}"/>
              </a:ext>
            </a:extLst>
          </p:cNvPr>
          <p:cNvSpPr>
            <a:spLocks noGrp="1"/>
          </p:cNvSpPr>
          <p:nvPr>
            <p:ph type="title"/>
          </p:nvPr>
        </p:nvSpPr>
        <p:spPr>
          <a:xfrm>
            <a:off x="1202919" y="308890"/>
            <a:ext cx="9784080" cy="1508760"/>
          </a:xfrm>
        </p:spPr>
        <p:txBody>
          <a:bodyPr>
            <a:normAutofit/>
          </a:bodyPr>
          <a:lstStyle/>
          <a:p>
            <a:r>
              <a:rPr lang="en-US" dirty="0"/>
              <a:t>Lodging  your EOI</a:t>
            </a:r>
            <a:endParaRPr lang="en-AU" b="1" dirty="0"/>
          </a:p>
        </p:txBody>
      </p:sp>
      <p:sp>
        <p:nvSpPr>
          <p:cNvPr id="3" name="Content Placeholder 2">
            <a:extLst>
              <a:ext uri="{FF2B5EF4-FFF2-40B4-BE49-F238E27FC236}">
                <a16:creationId xmlns:a16="http://schemas.microsoft.com/office/drawing/2014/main" id="{FBAA309F-7E3A-487C-8252-4DAFBEEEE400}"/>
              </a:ext>
            </a:extLst>
          </p:cNvPr>
          <p:cNvSpPr>
            <a:spLocks noGrp="1"/>
          </p:cNvSpPr>
          <p:nvPr>
            <p:ph idx="1"/>
          </p:nvPr>
        </p:nvSpPr>
        <p:spPr/>
        <p:txBody>
          <a:bodyPr/>
          <a:lstStyle/>
          <a:p>
            <a:pPr marL="0" indent="0">
              <a:buNone/>
            </a:pPr>
            <a:endParaRPr lang="en-AU" dirty="0"/>
          </a:p>
          <a:p>
            <a:r>
              <a:rPr lang="en-US" sz="2800" dirty="0">
                <a:solidFill>
                  <a:srgbClr val="FFFF00"/>
                </a:solidFill>
                <a:latin typeface="Calibri" panose="020F0502020204030204" pitchFamily="34" charset="0"/>
                <a:cs typeface="Calibri" panose="020F0502020204030204" pitchFamily="34" charset="0"/>
              </a:rPr>
              <a:t>Note: You must submit ONE email which includes all Delivery Plans and if applicable, A-frames for all programs you are applying for.  You may need to zip the files. If you cannot fit all documents, please ensure that all Delivery Plans are in one email.  Once submitted to the training participation inbox, you will receive an acknowledgement of submission. If you do not receive an acknowledgement within one week, please contact the Department.</a:t>
            </a:r>
            <a:endParaRPr lang="en-AU" sz="2800" dirty="0">
              <a:solidFill>
                <a:srgbClr val="FFFF00"/>
              </a:solidFill>
              <a:latin typeface="Calibri" panose="020F0502020204030204" pitchFamily="34" charset="0"/>
              <a:cs typeface="Calibri" panose="020F0502020204030204" pitchFamily="34" charset="0"/>
            </a:endParaRPr>
          </a:p>
          <a:p>
            <a:pPr marL="0" indent="0">
              <a:buNone/>
            </a:pPr>
            <a:endParaRPr lang="en-AU" dirty="0"/>
          </a:p>
          <a:p>
            <a:pPr marL="0" indent="0">
              <a:buNone/>
            </a:pPr>
            <a:endParaRPr lang="en-AU" dirty="0"/>
          </a:p>
        </p:txBody>
      </p:sp>
    </p:spTree>
    <p:extLst>
      <p:ext uri="{BB962C8B-B14F-4D97-AF65-F5344CB8AC3E}">
        <p14:creationId xmlns:p14="http://schemas.microsoft.com/office/powerpoint/2010/main" val="1379667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D27E9-03E0-4237-B586-A7C101D63C3E}"/>
              </a:ext>
            </a:extLst>
          </p:cNvPr>
          <p:cNvSpPr>
            <a:spLocks noGrp="1"/>
          </p:cNvSpPr>
          <p:nvPr>
            <p:ph type="title"/>
          </p:nvPr>
        </p:nvSpPr>
        <p:spPr/>
        <p:txBody>
          <a:bodyPr/>
          <a:lstStyle/>
          <a:p>
            <a:r>
              <a:rPr lang="en-US" dirty="0"/>
              <a:t>Payment &amp; upload schedule</a:t>
            </a:r>
            <a:endParaRPr lang="en-AU" dirty="0"/>
          </a:p>
        </p:txBody>
      </p:sp>
      <p:graphicFrame>
        <p:nvGraphicFramePr>
          <p:cNvPr id="4" name="Content Placeholder 3">
            <a:extLst>
              <a:ext uri="{FF2B5EF4-FFF2-40B4-BE49-F238E27FC236}">
                <a16:creationId xmlns:a16="http://schemas.microsoft.com/office/drawing/2014/main" id="{9E7BD8E8-94EC-4769-A9BE-56624175365C}"/>
              </a:ext>
            </a:extLst>
          </p:cNvPr>
          <p:cNvGraphicFramePr>
            <a:graphicFrameLocks noGrp="1"/>
          </p:cNvGraphicFramePr>
          <p:nvPr>
            <p:ph idx="1"/>
            <p:extLst>
              <p:ext uri="{D42A27DB-BD31-4B8C-83A1-F6EECF244321}">
                <p14:modId xmlns:p14="http://schemas.microsoft.com/office/powerpoint/2010/main" val="4114073058"/>
              </p:ext>
            </p:extLst>
          </p:nvPr>
        </p:nvGraphicFramePr>
        <p:xfrm>
          <a:off x="0" y="1883207"/>
          <a:ext cx="12192000" cy="4786921"/>
        </p:xfrm>
        <a:graphic>
          <a:graphicData uri="http://schemas.openxmlformats.org/drawingml/2006/table">
            <a:tbl>
              <a:tblPr firstRow="1" firstCol="1" bandRow="1">
                <a:tableStyleId>{5C22544A-7EE6-4342-B048-85BDC9FD1C3A}</a:tableStyleId>
              </a:tblPr>
              <a:tblGrid>
                <a:gridCol w="442657">
                  <a:extLst>
                    <a:ext uri="{9D8B030D-6E8A-4147-A177-3AD203B41FA5}">
                      <a16:colId xmlns:a16="http://schemas.microsoft.com/office/drawing/2014/main" val="2880297669"/>
                    </a:ext>
                  </a:extLst>
                </a:gridCol>
                <a:gridCol w="2287714">
                  <a:extLst>
                    <a:ext uri="{9D8B030D-6E8A-4147-A177-3AD203B41FA5}">
                      <a16:colId xmlns:a16="http://schemas.microsoft.com/office/drawing/2014/main" val="625550316"/>
                    </a:ext>
                  </a:extLst>
                </a:gridCol>
                <a:gridCol w="2018725">
                  <a:extLst>
                    <a:ext uri="{9D8B030D-6E8A-4147-A177-3AD203B41FA5}">
                      <a16:colId xmlns:a16="http://schemas.microsoft.com/office/drawing/2014/main" val="1459181551"/>
                    </a:ext>
                  </a:extLst>
                </a:gridCol>
                <a:gridCol w="2560619">
                  <a:extLst>
                    <a:ext uri="{9D8B030D-6E8A-4147-A177-3AD203B41FA5}">
                      <a16:colId xmlns:a16="http://schemas.microsoft.com/office/drawing/2014/main" val="1345544871"/>
                    </a:ext>
                  </a:extLst>
                </a:gridCol>
                <a:gridCol w="4882285">
                  <a:extLst>
                    <a:ext uri="{9D8B030D-6E8A-4147-A177-3AD203B41FA5}">
                      <a16:colId xmlns:a16="http://schemas.microsoft.com/office/drawing/2014/main" val="3388673837"/>
                    </a:ext>
                  </a:extLst>
                </a:gridCol>
              </a:tblGrid>
              <a:tr h="1420016">
                <a:tc gridSpan="5">
                  <a:txBody>
                    <a:bodyPr/>
                    <a:lstStyle/>
                    <a:p>
                      <a:pPr marL="71755" marR="71755">
                        <a:lnSpc>
                          <a:spcPts val="1300"/>
                        </a:lnSpc>
                        <a:spcAft>
                          <a:spcPts val="300"/>
                        </a:spcAft>
                      </a:pPr>
                      <a:endParaRPr lang="en-AU" sz="1600" spc="25" dirty="0">
                        <a:effectLst/>
                      </a:endParaRPr>
                    </a:p>
                    <a:p>
                      <a:pPr marL="71755" marR="71755">
                        <a:lnSpc>
                          <a:spcPct val="150000"/>
                        </a:lnSpc>
                        <a:spcAft>
                          <a:spcPts val="300"/>
                        </a:spcAft>
                      </a:pPr>
                      <a:r>
                        <a:rPr lang="en-AU" sz="1600" spc="25" dirty="0">
                          <a:effectLst/>
                        </a:rPr>
                        <a:t>Payment and Reporting Schedule</a:t>
                      </a:r>
                    </a:p>
                    <a:p>
                      <a:pPr marL="71755" marR="71755">
                        <a:lnSpc>
                          <a:spcPct val="150000"/>
                        </a:lnSpc>
                        <a:spcAft>
                          <a:spcPts val="300"/>
                        </a:spcAft>
                      </a:pPr>
                      <a:r>
                        <a:rPr lang="en-AU" sz="1600" spc="25" dirty="0">
                          <a:effectLst/>
                        </a:rPr>
                        <a:t>This schedule applies to Pre-accredited Training, Learner Engagement A-frame Program (LEAP) and Skills for Work and Study.</a:t>
                      </a:r>
                    </a:p>
                    <a:p>
                      <a:pPr marL="71755" marR="71755">
                        <a:lnSpc>
                          <a:spcPct val="150000"/>
                        </a:lnSpc>
                        <a:spcAft>
                          <a:spcPts val="300"/>
                        </a:spcAft>
                      </a:pPr>
                      <a:r>
                        <a:rPr lang="en-AU" sz="1600" spc="25" dirty="0">
                          <a:effectLst/>
                        </a:rPr>
                        <a:t> </a:t>
                      </a:r>
                      <a:r>
                        <a:rPr lang="en-GB" sz="1400" dirty="0">
                          <a:hlinkClick r:id="rId2"/>
                        </a:rPr>
                        <a:t>Pre-accredited training programs | Victorian Government (www.vic.gov.au)</a:t>
                      </a:r>
                      <a:endParaRPr lang="en-AU" sz="1600" spc="25"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821525780"/>
                  </a:ext>
                </a:extLst>
              </a:tr>
              <a:tr h="589161">
                <a:tc>
                  <a:txBody>
                    <a:bodyPr/>
                    <a:lstStyle/>
                    <a:p>
                      <a:pPr>
                        <a:lnSpc>
                          <a:spcPts val="1200"/>
                        </a:lnSpc>
                        <a:spcBef>
                          <a:spcPts val="300"/>
                        </a:spcBef>
                        <a:spcAft>
                          <a:spcPts val="300"/>
                        </a:spcAft>
                      </a:pPr>
                      <a:r>
                        <a:rPr lang="en-AU" sz="1000" dirty="0">
                          <a:effectLst/>
                        </a:rPr>
                        <a:t>No.</a:t>
                      </a:r>
                      <a:endParaRPr lang="en-AU" sz="1000" dirty="0">
                        <a:solidFill>
                          <a:srgbClr val="7F7F7F"/>
                        </a:solidFill>
                        <a:effectLst/>
                        <a:latin typeface="Cambria" panose="02040503050406030204" pitchFamily="18" charset="0"/>
                        <a:ea typeface="Calibri" panose="020F0502020204030204" pitchFamily="34" charset="0"/>
                        <a:cs typeface="Calibri Light" panose="020F0302020204030204" pitchFamily="34" charset="0"/>
                      </a:endParaRPr>
                    </a:p>
                  </a:txBody>
                  <a:tcPr marL="0" marR="0" marT="0" marB="0"/>
                </a:tc>
                <a:tc>
                  <a:txBody>
                    <a:bodyPr/>
                    <a:lstStyle/>
                    <a:p>
                      <a:pPr>
                        <a:lnSpc>
                          <a:spcPts val="1200"/>
                        </a:lnSpc>
                        <a:spcBef>
                          <a:spcPts val="300"/>
                        </a:spcBef>
                        <a:spcAft>
                          <a:spcPts val="300"/>
                        </a:spcAft>
                      </a:pPr>
                      <a:r>
                        <a:rPr lang="en-AU" sz="1400" dirty="0">
                          <a:effectLst/>
                        </a:rPr>
                        <a:t>Payment </a:t>
                      </a:r>
                      <a:br>
                        <a:rPr lang="en-AU" sz="1400" dirty="0">
                          <a:effectLst/>
                        </a:rPr>
                      </a:br>
                      <a:r>
                        <a:rPr lang="en-AU" sz="1400" dirty="0">
                          <a:effectLst/>
                        </a:rPr>
                        <a:t>Processing date</a:t>
                      </a:r>
                      <a:endParaRPr lang="en-AU" sz="1400" dirty="0">
                        <a:solidFill>
                          <a:srgbClr val="7F7F7F"/>
                        </a:solidFill>
                        <a:effectLst/>
                        <a:latin typeface="Cambria" panose="02040503050406030204" pitchFamily="18" charset="0"/>
                        <a:ea typeface="Calibri" panose="020F0502020204030204" pitchFamily="34" charset="0"/>
                        <a:cs typeface="Calibri Light" panose="020F0302020204030204" pitchFamily="34" charset="0"/>
                      </a:endParaRPr>
                    </a:p>
                  </a:txBody>
                  <a:tcPr marL="0" marR="0" marT="0" marB="0"/>
                </a:tc>
                <a:tc>
                  <a:txBody>
                    <a:bodyPr/>
                    <a:lstStyle/>
                    <a:p>
                      <a:pPr>
                        <a:lnSpc>
                          <a:spcPts val="1200"/>
                        </a:lnSpc>
                        <a:spcBef>
                          <a:spcPts val="300"/>
                        </a:spcBef>
                        <a:spcAft>
                          <a:spcPts val="300"/>
                        </a:spcAft>
                      </a:pPr>
                      <a:r>
                        <a:rPr lang="en-AU" sz="1400">
                          <a:effectLst/>
                        </a:rPr>
                        <a:t>Payment </a:t>
                      </a:r>
                      <a:br>
                        <a:rPr lang="en-AU" sz="1400">
                          <a:effectLst/>
                        </a:rPr>
                      </a:br>
                      <a:r>
                        <a:rPr lang="en-AU" sz="1400">
                          <a:effectLst/>
                        </a:rPr>
                        <a:t>percentage (%)</a:t>
                      </a:r>
                      <a:endParaRPr lang="en-AU" sz="1400">
                        <a:solidFill>
                          <a:srgbClr val="7F7F7F"/>
                        </a:solidFill>
                        <a:effectLst/>
                        <a:latin typeface="Cambria" panose="02040503050406030204" pitchFamily="18" charset="0"/>
                        <a:ea typeface="Calibri" panose="020F0502020204030204" pitchFamily="34" charset="0"/>
                        <a:cs typeface="Calibri Light" panose="020F0302020204030204" pitchFamily="34" charset="0"/>
                      </a:endParaRPr>
                    </a:p>
                  </a:txBody>
                  <a:tcPr marL="0" marR="0" marT="0" marB="0"/>
                </a:tc>
                <a:tc>
                  <a:txBody>
                    <a:bodyPr/>
                    <a:lstStyle/>
                    <a:p>
                      <a:pPr>
                        <a:lnSpc>
                          <a:spcPts val="1200"/>
                        </a:lnSpc>
                        <a:spcBef>
                          <a:spcPts val="300"/>
                        </a:spcBef>
                        <a:spcAft>
                          <a:spcPts val="300"/>
                        </a:spcAft>
                      </a:pPr>
                      <a:r>
                        <a:rPr lang="en-AU" sz="1400">
                          <a:effectLst/>
                        </a:rPr>
                        <a:t>Cumulative payments </a:t>
                      </a:r>
                      <a:br>
                        <a:rPr lang="en-AU" sz="1400">
                          <a:effectLst/>
                        </a:rPr>
                      </a:br>
                      <a:r>
                        <a:rPr lang="en-AU" sz="1400">
                          <a:effectLst/>
                        </a:rPr>
                        <a:t>percentage (%)</a:t>
                      </a:r>
                      <a:endParaRPr lang="en-AU" sz="1400">
                        <a:solidFill>
                          <a:srgbClr val="7F7F7F"/>
                        </a:solidFill>
                        <a:effectLst/>
                        <a:latin typeface="Cambria" panose="02040503050406030204" pitchFamily="18" charset="0"/>
                        <a:ea typeface="Calibri" panose="020F0502020204030204" pitchFamily="34" charset="0"/>
                        <a:cs typeface="Calibri Light" panose="020F0302020204030204" pitchFamily="34" charset="0"/>
                      </a:endParaRPr>
                    </a:p>
                  </a:txBody>
                  <a:tcPr marL="0" marR="0" marT="0" marB="0"/>
                </a:tc>
                <a:tc>
                  <a:txBody>
                    <a:bodyPr/>
                    <a:lstStyle/>
                    <a:p>
                      <a:pPr>
                        <a:lnSpc>
                          <a:spcPts val="1200"/>
                        </a:lnSpc>
                        <a:spcBef>
                          <a:spcPts val="300"/>
                        </a:spcBef>
                        <a:spcAft>
                          <a:spcPts val="300"/>
                        </a:spcAft>
                      </a:pPr>
                      <a:r>
                        <a:rPr lang="en-AU" sz="1400">
                          <a:effectLst/>
                        </a:rPr>
                        <a:t>Requirement for release of payment</a:t>
                      </a:r>
                      <a:endParaRPr lang="en-AU" sz="1400">
                        <a:solidFill>
                          <a:srgbClr val="7F7F7F"/>
                        </a:solidFill>
                        <a:effectLst/>
                        <a:latin typeface="Cambria" panose="02040503050406030204" pitchFamily="18" charset="0"/>
                        <a:ea typeface="Calibri" panose="020F0502020204030204" pitchFamily="34" charset="0"/>
                        <a:cs typeface="Calibri Light" panose="020F0302020204030204" pitchFamily="34" charset="0"/>
                      </a:endParaRPr>
                    </a:p>
                  </a:txBody>
                  <a:tcPr marL="0" marR="0" marT="0" marB="0"/>
                </a:tc>
                <a:extLst>
                  <a:ext uri="{0D108BD9-81ED-4DB2-BD59-A6C34878D82A}">
                    <a16:rowId xmlns:a16="http://schemas.microsoft.com/office/drawing/2014/main" val="768259155"/>
                  </a:ext>
                </a:extLst>
              </a:tr>
              <a:tr h="412496">
                <a:tc>
                  <a:txBody>
                    <a:bodyPr/>
                    <a:lstStyle/>
                    <a:p>
                      <a:pPr>
                        <a:lnSpc>
                          <a:spcPts val="1200"/>
                        </a:lnSpc>
                        <a:spcBef>
                          <a:spcPts val="300"/>
                        </a:spcBef>
                        <a:spcAft>
                          <a:spcPts val="300"/>
                        </a:spcAft>
                      </a:pPr>
                      <a:r>
                        <a:rPr lang="en-AU" sz="1000">
                          <a:effectLst/>
                        </a:rPr>
                        <a:t>1</a:t>
                      </a:r>
                      <a:endParaRPr lang="en-AU" sz="1000">
                        <a:solidFill>
                          <a:srgbClr val="7F7F7F"/>
                        </a:solidFill>
                        <a:effectLst/>
                        <a:latin typeface="Cambria" panose="02040503050406030204" pitchFamily="18" charset="0"/>
                        <a:ea typeface="Calibri" panose="020F0502020204030204" pitchFamily="34" charset="0"/>
                        <a:cs typeface="Calibri Light" panose="020F0302020204030204" pitchFamily="34" charset="0"/>
                      </a:endParaRPr>
                    </a:p>
                  </a:txBody>
                  <a:tcPr marL="0" marR="0" marT="0" marB="0" anchor="ctr"/>
                </a:tc>
                <a:tc>
                  <a:txBody>
                    <a:bodyPr/>
                    <a:lstStyle/>
                    <a:p>
                      <a:pPr>
                        <a:lnSpc>
                          <a:spcPts val="1200"/>
                        </a:lnSpc>
                        <a:spcBef>
                          <a:spcPts val="300"/>
                        </a:spcBef>
                        <a:spcAft>
                          <a:spcPts val="300"/>
                        </a:spcAft>
                      </a:pPr>
                      <a:r>
                        <a:rPr lang="en-AU" sz="1400">
                          <a:effectLst/>
                        </a:rPr>
                        <a:t>January/February</a:t>
                      </a:r>
                      <a:endParaRPr lang="en-AU" sz="1400">
                        <a:solidFill>
                          <a:srgbClr val="7F7F7F"/>
                        </a:solidFill>
                        <a:effectLst/>
                        <a:latin typeface="Cambria" panose="02040503050406030204" pitchFamily="18" charset="0"/>
                        <a:ea typeface="Calibri" panose="020F0502020204030204" pitchFamily="34" charset="0"/>
                        <a:cs typeface="Calibri Light" panose="020F0302020204030204" pitchFamily="34" charset="0"/>
                      </a:endParaRPr>
                    </a:p>
                  </a:txBody>
                  <a:tcPr marL="0" marR="0" marT="0" marB="0" anchor="ctr"/>
                </a:tc>
                <a:tc>
                  <a:txBody>
                    <a:bodyPr/>
                    <a:lstStyle/>
                    <a:p>
                      <a:pPr>
                        <a:lnSpc>
                          <a:spcPts val="1200"/>
                        </a:lnSpc>
                        <a:spcBef>
                          <a:spcPts val="300"/>
                        </a:spcBef>
                        <a:spcAft>
                          <a:spcPts val="300"/>
                        </a:spcAft>
                      </a:pPr>
                      <a:r>
                        <a:rPr lang="en-AU" sz="1400">
                          <a:effectLst/>
                        </a:rPr>
                        <a:t>35%</a:t>
                      </a:r>
                      <a:endParaRPr lang="en-AU" sz="1400">
                        <a:solidFill>
                          <a:srgbClr val="7F7F7F"/>
                        </a:solidFill>
                        <a:effectLst/>
                        <a:latin typeface="Cambria" panose="02040503050406030204" pitchFamily="18" charset="0"/>
                        <a:ea typeface="Calibri" panose="020F0502020204030204" pitchFamily="34" charset="0"/>
                        <a:cs typeface="Calibri Light" panose="020F0302020204030204" pitchFamily="34" charset="0"/>
                      </a:endParaRPr>
                    </a:p>
                  </a:txBody>
                  <a:tcPr marL="0" marR="0" marT="0" marB="0" anchor="ctr"/>
                </a:tc>
                <a:tc>
                  <a:txBody>
                    <a:bodyPr/>
                    <a:lstStyle/>
                    <a:p>
                      <a:pPr>
                        <a:lnSpc>
                          <a:spcPts val="1200"/>
                        </a:lnSpc>
                        <a:spcBef>
                          <a:spcPts val="300"/>
                        </a:spcBef>
                        <a:spcAft>
                          <a:spcPts val="300"/>
                        </a:spcAft>
                      </a:pPr>
                      <a:r>
                        <a:rPr lang="en-AU" sz="1400">
                          <a:effectLst/>
                        </a:rPr>
                        <a:t>35%</a:t>
                      </a:r>
                      <a:endParaRPr lang="en-AU" sz="1400">
                        <a:solidFill>
                          <a:srgbClr val="7F7F7F"/>
                        </a:solidFill>
                        <a:effectLst/>
                        <a:latin typeface="Cambria" panose="02040503050406030204" pitchFamily="18" charset="0"/>
                        <a:ea typeface="Calibri" panose="020F0502020204030204" pitchFamily="34" charset="0"/>
                        <a:cs typeface="Calibri Light" panose="020F0302020204030204" pitchFamily="34" charset="0"/>
                      </a:endParaRPr>
                    </a:p>
                  </a:txBody>
                  <a:tcPr marL="0" marR="0" marT="0" marB="0" anchor="ctr"/>
                </a:tc>
                <a:tc>
                  <a:txBody>
                    <a:bodyPr/>
                    <a:lstStyle/>
                    <a:p>
                      <a:pPr>
                        <a:lnSpc>
                          <a:spcPts val="1200"/>
                        </a:lnSpc>
                        <a:spcBef>
                          <a:spcPts val="300"/>
                        </a:spcBef>
                        <a:spcAft>
                          <a:spcPts val="300"/>
                        </a:spcAft>
                      </a:pPr>
                      <a:r>
                        <a:rPr lang="en-AU" sz="1400">
                          <a:effectLst/>
                        </a:rPr>
                        <a:t>Contract execution</a:t>
                      </a:r>
                      <a:endParaRPr lang="en-AU" sz="1400">
                        <a:solidFill>
                          <a:srgbClr val="7F7F7F"/>
                        </a:solidFill>
                        <a:effectLst/>
                        <a:latin typeface="Cambria" panose="02040503050406030204" pitchFamily="18" charset="0"/>
                        <a:ea typeface="Calibri" panose="020F05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86505791"/>
                  </a:ext>
                </a:extLst>
              </a:tr>
              <a:tr h="412496">
                <a:tc>
                  <a:txBody>
                    <a:bodyPr/>
                    <a:lstStyle/>
                    <a:p>
                      <a:pPr>
                        <a:lnSpc>
                          <a:spcPts val="1200"/>
                        </a:lnSpc>
                        <a:spcBef>
                          <a:spcPts val="300"/>
                        </a:spcBef>
                        <a:spcAft>
                          <a:spcPts val="300"/>
                        </a:spcAft>
                      </a:pPr>
                      <a:r>
                        <a:rPr lang="en-AU" sz="1000">
                          <a:effectLst/>
                        </a:rPr>
                        <a:t>2</a:t>
                      </a:r>
                      <a:endParaRPr lang="en-AU" sz="1000">
                        <a:solidFill>
                          <a:srgbClr val="7F7F7F"/>
                        </a:solidFill>
                        <a:effectLst/>
                        <a:latin typeface="Cambria" panose="02040503050406030204" pitchFamily="18" charset="0"/>
                        <a:ea typeface="Calibri" panose="020F0502020204030204" pitchFamily="34" charset="0"/>
                        <a:cs typeface="Calibri Light" panose="020F0302020204030204" pitchFamily="34" charset="0"/>
                      </a:endParaRPr>
                    </a:p>
                  </a:txBody>
                  <a:tcPr marL="0" marR="0" marT="0" marB="0" anchor="ctr"/>
                </a:tc>
                <a:tc>
                  <a:txBody>
                    <a:bodyPr/>
                    <a:lstStyle/>
                    <a:p>
                      <a:pPr>
                        <a:lnSpc>
                          <a:spcPts val="1200"/>
                        </a:lnSpc>
                        <a:spcBef>
                          <a:spcPts val="300"/>
                        </a:spcBef>
                        <a:spcAft>
                          <a:spcPts val="300"/>
                        </a:spcAft>
                      </a:pPr>
                      <a:r>
                        <a:rPr lang="en-AU" sz="1400">
                          <a:effectLst/>
                        </a:rPr>
                        <a:t>April</a:t>
                      </a:r>
                      <a:endParaRPr lang="en-AU" sz="1400">
                        <a:solidFill>
                          <a:srgbClr val="7F7F7F"/>
                        </a:solidFill>
                        <a:effectLst/>
                        <a:latin typeface="Cambria" panose="02040503050406030204" pitchFamily="18" charset="0"/>
                        <a:ea typeface="Calibri" panose="020F0502020204030204" pitchFamily="34" charset="0"/>
                        <a:cs typeface="Calibri Light" panose="020F0302020204030204" pitchFamily="34" charset="0"/>
                      </a:endParaRPr>
                    </a:p>
                  </a:txBody>
                  <a:tcPr marL="0" marR="0" marT="0" marB="0" anchor="ctr"/>
                </a:tc>
                <a:tc>
                  <a:txBody>
                    <a:bodyPr/>
                    <a:lstStyle/>
                    <a:p>
                      <a:pPr>
                        <a:lnSpc>
                          <a:spcPts val="1200"/>
                        </a:lnSpc>
                        <a:spcBef>
                          <a:spcPts val="300"/>
                        </a:spcBef>
                        <a:spcAft>
                          <a:spcPts val="300"/>
                        </a:spcAft>
                      </a:pPr>
                      <a:r>
                        <a:rPr lang="en-AU" sz="1400">
                          <a:effectLst/>
                        </a:rPr>
                        <a:t>25%</a:t>
                      </a:r>
                      <a:endParaRPr lang="en-AU" sz="1400">
                        <a:solidFill>
                          <a:srgbClr val="7F7F7F"/>
                        </a:solidFill>
                        <a:effectLst/>
                        <a:latin typeface="Cambria" panose="02040503050406030204" pitchFamily="18" charset="0"/>
                        <a:ea typeface="Calibri" panose="020F0502020204030204" pitchFamily="34" charset="0"/>
                        <a:cs typeface="Calibri Light" panose="020F0302020204030204" pitchFamily="34" charset="0"/>
                      </a:endParaRPr>
                    </a:p>
                  </a:txBody>
                  <a:tcPr marL="0" marR="0" marT="0" marB="0" anchor="ctr"/>
                </a:tc>
                <a:tc>
                  <a:txBody>
                    <a:bodyPr/>
                    <a:lstStyle/>
                    <a:p>
                      <a:pPr>
                        <a:lnSpc>
                          <a:spcPts val="1200"/>
                        </a:lnSpc>
                        <a:spcBef>
                          <a:spcPts val="300"/>
                        </a:spcBef>
                        <a:spcAft>
                          <a:spcPts val="300"/>
                        </a:spcAft>
                      </a:pPr>
                      <a:r>
                        <a:rPr lang="en-AU" sz="1400">
                          <a:effectLst/>
                        </a:rPr>
                        <a:t>60%</a:t>
                      </a:r>
                      <a:endParaRPr lang="en-AU" sz="1400">
                        <a:solidFill>
                          <a:srgbClr val="7F7F7F"/>
                        </a:solidFill>
                        <a:effectLst/>
                        <a:latin typeface="Cambria" panose="02040503050406030204" pitchFamily="18" charset="0"/>
                        <a:ea typeface="Calibri" panose="020F0502020204030204" pitchFamily="34" charset="0"/>
                        <a:cs typeface="Calibri Light" panose="020F0302020204030204" pitchFamily="34" charset="0"/>
                      </a:endParaRPr>
                    </a:p>
                  </a:txBody>
                  <a:tcPr marL="0" marR="0" marT="0" marB="0" anchor="ctr"/>
                </a:tc>
                <a:tc>
                  <a:txBody>
                    <a:bodyPr/>
                    <a:lstStyle/>
                    <a:p>
                      <a:pPr>
                        <a:lnSpc>
                          <a:spcPts val="1200"/>
                        </a:lnSpc>
                        <a:spcBef>
                          <a:spcPts val="300"/>
                        </a:spcBef>
                        <a:spcAft>
                          <a:spcPts val="300"/>
                        </a:spcAft>
                      </a:pPr>
                      <a:r>
                        <a:rPr lang="en-AU" sz="1400">
                          <a:effectLst/>
                        </a:rPr>
                        <a:t>25% enrolments reported by 30 Mar 21</a:t>
                      </a:r>
                      <a:endParaRPr lang="en-AU" sz="1400">
                        <a:solidFill>
                          <a:srgbClr val="7F7F7F"/>
                        </a:solidFill>
                        <a:effectLst/>
                        <a:latin typeface="Cambria" panose="02040503050406030204" pitchFamily="18" charset="0"/>
                        <a:ea typeface="Calibri" panose="020F05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3539989460"/>
                  </a:ext>
                </a:extLst>
              </a:tr>
              <a:tr h="412496">
                <a:tc>
                  <a:txBody>
                    <a:bodyPr/>
                    <a:lstStyle/>
                    <a:p>
                      <a:pPr>
                        <a:lnSpc>
                          <a:spcPts val="1200"/>
                        </a:lnSpc>
                        <a:spcBef>
                          <a:spcPts val="300"/>
                        </a:spcBef>
                        <a:spcAft>
                          <a:spcPts val="300"/>
                        </a:spcAft>
                      </a:pPr>
                      <a:r>
                        <a:rPr lang="en-AU" sz="1000">
                          <a:effectLst/>
                        </a:rPr>
                        <a:t>3</a:t>
                      </a:r>
                      <a:endParaRPr lang="en-AU" sz="1000">
                        <a:solidFill>
                          <a:srgbClr val="7F7F7F"/>
                        </a:solidFill>
                        <a:effectLst/>
                        <a:latin typeface="Cambria" panose="02040503050406030204" pitchFamily="18" charset="0"/>
                        <a:ea typeface="Calibri" panose="020F0502020204030204" pitchFamily="34" charset="0"/>
                        <a:cs typeface="Calibri Light" panose="020F0302020204030204" pitchFamily="34" charset="0"/>
                      </a:endParaRPr>
                    </a:p>
                  </a:txBody>
                  <a:tcPr marL="0" marR="0" marT="0" marB="0" anchor="ctr"/>
                </a:tc>
                <a:tc>
                  <a:txBody>
                    <a:bodyPr/>
                    <a:lstStyle/>
                    <a:p>
                      <a:pPr>
                        <a:lnSpc>
                          <a:spcPts val="1200"/>
                        </a:lnSpc>
                        <a:spcBef>
                          <a:spcPts val="300"/>
                        </a:spcBef>
                        <a:spcAft>
                          <a:spcPts val="300"/>
                        </a:spcAft>
                      </a:pPr>
                      <a:r>
                        <a:rPr lang="en-AU" sz="1400">
                          <a:effectLst/>
                        </a:rPr>
                        <a:t>August</a:t>
                      </a:r>
                      <a:endParaRPr lang="en-AU" sz="1400">
                        <a:solidFill>
                          <a:srgbClr val="7F7F7F"/>
                        </a:solidFill>
                        <a:effectLst/>
                        <a:latin typeface="Cambria" panose="02040503050406030204" pitchFamily="18" charset="0"/>
                        <a:ea typeface="Calibri" panose="020F0502020204030204" pitchFamily="34" charset="0"/>
                        <a:cs typeface="Calibri Light" panose="020F0302020204030204" pitchFamily="34" charset="0"/>
                      </a:endParaRPr>
                    </a:p>
                  </a:txBody>
                  <a:tcPr marL="0" marR="0" marT="0" marB="0" anchor="ctr"/>
                </a:tc>
                <a:tc>
                  <a:txBody>
                    <a:bodyPr/>
                    <a:lstStyle/>
                    <a:p>
                      <a:pPr>
                        <a:lnSpc>
                          <a:spcPts val="1200"/>
                        </a:lnSpc>
                        <a:spcBef>
                          <a:spcPts val="300"/>
                        </a:spcBef>
                        <a:spcAft>
                          <a:spcPts val="300"/>
                        </a:spcAft>
                      </a:pPr>
                      <a:r>
                        <a:rPr lang="en-AU" sz="1400">
                          <a:effectLst/>
                        </a:rPr>
                        <a:t>20%</a:t>
                      </a:r>
                      <a:endParaRPr lang="en-AU" sz="1400">
                        <a:solidFill>
                          <a:srgbClr val="7F7F7F"/>
                        </a:solidFill>
                        <a:effectLst/>
                        <a:latin typeface="Cambria" panose="02040503050406030204" pitchFamily="18" charset="0"/>
                        <a:ea typeface="Calibri" panose="020F0502020204030204" pitchFamily="34" charset="0"/>
                        <a:cs typeface="Calibri Light" panose="020F0302020204030204" pitchFamily="34" charset="0"/>
                      </a:endParaRPr>
                    </a:p>
                  </a:txBody>
                  <a:tcPr marL="0" marR="0" marT="0" marB="0" anchor="ctr"/>
                </a:tc>
                <a:tc>
                  <a:txBody>
                    <a:bodyPr/>
                    <a:lstStyle/>
                    <a:p>
                      <a:pPr>
                        <a:lnSpc>
                          <a:spcPts val="1200"/>
                        </a:lnSpc>
                        <a:spcBef>
                          <a:spcPts val="300"/>
                        </a:spcBef>
                        <a:spcAft>
                          <a:spcPts val="300"/>
                        </a:spcAft>
                      </a:pPr>
                      <a:r>
                        <a:rPr lang="en-AU" sz="1400">
                          <a:effectLst/>
                        </a:rPr>
                        <a:t>80%</a:t>
                      </a:r>
                      <a:endParaRPr lang="en-AU" sz="1400">
                        <a:solidFill>
                          <a:srgbClr val="7F7F7F"/>
                        </a:solidFill>
                        <a:effectLst/>
                        <a:latin typeface="Cambria" panose="02040503050406030204" pitchFamily="18" charset="0"/>
                        <a:ea typeface="Calibri" panose="020F0502020204030204" pitchFamily="34" charset="0"/>
                        <a:cs typeface="Calibri Light" panose="020F0302020204030204" pitchFamily="34" charset="0"/>
                      </a:endParaRPr>
                    </a:p>
                  </a:txBody>
                  <a:tcPr marL="0" marR="0" marT="0" marB="0" anchor="ctr"/>
                </a:tc>
                <a:tc>
                  <a:txBody>
                    <a:bodyPr/>
                    <a:lstStyle/>
                    <a:p>
                      <a:pPr>
                        <a:lnSpc>
                          <a:spcPts val="1200"/>
                        </a:lnSpc>
                        <a:spcBef>
                          <a:spcPts val="300"/>
                        </a:spcBef>
                        <a:spcAft>
                          <a:spcPts val="300"/>
                        </a:spcAft>
                      </a:pPr>
                      <a:r>
                        <a:rPr lang="en-AU" sz="1400">
                          <a:effectLst/>
                        </a:rPr>
                        <a:t>55% enrolments reported by 31 Jul 21</a:t>
                      </a:r>
                      <a:endParaRPr lang="en-AU" sz="1400">
                        <a:solidFill>
                          <a:srgbClr val="7F7F7F"/>
                        </a:solidFill>
                        <a:effectLst/>
                        <a:latin typeface="Cambria" panose="02040503050406030204" pitchFamily="18" charset="0"/>
                        <a:ea typeface="Calibri" panose="020F05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2718553337"/>
                  </a:ext>
                </a:extLst>
              </a:tr>
              <a:tr h="412496">
                <a:tc>
                  <a:txBody>
                    <a:bodyPr/>
                    <a:lstStyle/>
                    <a:p>
                      <a:pPr>
                        <a:lnSpc>
                          <a:spcPts val="1200"/>
                        </a:lnSpc>
                        <a:spcBef>
                          <a:spcPts val="300"/>
                        </a:spcBef>
                        <a:spcAft>
                          <a:spcPts val="300"/>
                        </a:spcAft>
                      </a:pPr>
                      <a:r>
                        <a:rPr lang="en-AU" sz="1000">
                          <a:effectLst/>
                        </a:rPr>
                        <a:t>4</a:t>
                      </a:r>
                      <a:endParaRPr lang="en-AU" sz="1000">
                        <a:solidFill>
                          <a:srgbClr val="7F7F7F"/>
                        </a:solidFill>
                        <a:effectLst/>
                        <a:latin typeface="Cambria" panose="02040503050406030204" pitchFamily="18" charset="0"/>
                        <a:ea typeface="Calibri" panose="020F0502020204030204" pitchFamily="34" charset="0"/>
                        <a:cs typeface="Calibri Light" panose="020F0302020204030204" pitchFamily="34" charset="0"/>
                      </a:endParaRPr>
                    </a:p>
                  </a:txBody>
                  <a:tcPr marL="0" marR="0" marT="0" marB="0" anchor="ctr"/>
                </a:tc>
                <a:tc>
                  <a:txBody>
                    <a:bodyPr/>
                    <a:lstStyle/>
                    <a:p>
                      <a:pPr>
                        <a:lnSpc>
                          <a:spcPts val="1200"/>
                        </a:lnSpc>
                        <a:spcBef>
                          <a:spcPts val="300"/>
                        </a:spcBef>
                        <a:spcAft>
                          <a:spcPts val="300"/>
                        </a:spcAft>
                      </a:pPr>
                      <a:r>
                        <a:rPr lang="en-AU" sz="1400">
                          <a:effectLst/>
                        </a:rPr>
                        <a:t>October</a:t>
                      </a:r>
                      <a:endParaRPr lang="en-AU" sz="1400">
                        <a:solidFill>
                          <a:srgbClr val="7F7F7F"/>
                        </a:solidFill>
                        <a:effectLst/>
                        <a:latin typeface="Cambria" panose="02040503050406030204" pitchFamily="18" charset="0"/>
                        <a:ea typeface="Calibri" panose="020F0502020204030204" pitchFamily="34" charset="0"/>
                        <a:cs typeface="Calibri Light" panose="020F0302020204030204" pitchFamily="34" charset="0"/>
                      </a:endParaRPr>
                    </a:p>
                  </a:txBody>
                  <a:tcPr marL="0" marR="0" marT="0" marB="0" anchor="ctr"/>
                </a:tc>
                <a:tc>
                  <a:txBody>
                    <a:bodyPr/>
                    <a:lstStyle/>
                    <a:p>
                      <a:pPr>
                        <a:lnSpc>
                          <a:spcPts val="1200"/>
                        </a:lnSpc>
                        <a:spcBef>
                          <a:spcPts val="300"/>
                        </a:spcBef>
                        <a:spcAft>
                          <a:spcPts val="300"/>
                        </a:spcAft>
                      </a:pPr>
                      <a:r>
                        <a:rPr lang="en-AU" sz="1400">
                          <a:effectLst/>
                        </a:rPr>
                        <a:t>20%</a:t>
                      </a:r>
                      <a:endParaRPr lang="en-AU" sz="1400">
                        <a:solidFill>
                          <a:srgbClr val="7F7F7F"/>
                        </a:solidFill>
                        <a:effectLst/>
                        <a:latin typeface="Cambria" panose="02040503050406030204" pitchFamily="18" charset="0"/>
                        <a:ea typeface="Calibri" panose="020F0502020204030204" pitchFamily="34" charset="0"/>
                        <a:cs typeface="Calibri Light" panose="020F0302020204030204" pitchFamily="34" charset="0"/>
                      </a:endParaRPr>
                    </a:p>
                  </a:txBody>
                  <a:tcPr marL="0" marR="0" marT="0" marB="0" anchor="ctr"/>
                </a:tc>
                <a:tc>
                  <a:txBody>
                    <a:bodyPr/>
                    <a:lstStyle/>
                    <a:p>
                      <a:pPr>
                        <a:lnSpc>
                          <a:spcPts val="1200"/>
                        </a:lnSpc>
                        <a:spcBef>
                          <a:spcPts val="300"/>
                        </a:spcBef>
                        <a:spcAft>
                          <a:spcPts val="300"/>
                        </a:spcAft>
                      </a:pPr>
                      <a:r>
                        <a:rPr lang="en-AU" sz="1400">
                          <a:effectLst/>
                        </a:rPr>
                        <a:t>100%</a:t>
                      </a:r>
                      <a:endParaRPr lang="en-AU" sz="1400">
                        <a:solidFill>
                          <a:srgbClr val="7F7F7F"/>
                        </a:solidFill>
                        <a:effectLst/>
                        <a:latin typeface="Cambria" panose="02040503050406030204" pitchFamily="18" charset="0"/>
                        <a:ea typeface="Calibri" panose="020F0502020204030204" pitchFamily="34" charset="0"/>
                        <a:cs typeface="Calibri Light" panose="020F0302020204030204" pitchFamily="34" charset="0"/>
                      </a:endParaRPr>
                    </a:p>
                  </a:txBody>
                  <a:tcPr marL="0" marR="0" marT="0" marB="0" anchor="ctr"/>
                </a:tc>
                <a:tc>
                  <a:txBody>
                    <a:bodyPr/>
                    <a:lstStyle/>
                    <a:p>
                      <a:pPr>
                        <a:lnSpc>
                          <a:spcPts val="1200"/>
                        </a:lnSpc>
                        <a:spcBef>
                          <a:spcPts val="300"/>
                        </a:spcBef>
                        <a:spcAft>
                          <a:spcPts val="300"/>
                        </a:spcAft>
                      </a:pPr>
                      <a:r>
                        <a:rPr lang="en-AU" sz="1400" dirty="0">
                          <a:effectLst/>
                        </a:rPr>
                        <a:t>75% enrolments reported by 30 Sep 21</a:t>
                      </a:r>
                      <a:endParaRPr lang="en-AU" sz="1400" dirty="0">
                        <a:solidFill>
                          <a:srgbClr val="7F7F7F"/>
                        </a:solidFill>
                        <a:effectLst/>
                        <a:latin typeface="Cambria" panose="02040503050406030204" pitchFamily="18" charset="0"/>
                        <a:ea typeface="Calibri" panose="020F05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256509794"/>
                  </a:ext>
                </a:extLst>
              </a:tr>
              <a:tr h="412496">
                <a:tc gridSpan="5">
                  <a:txBody>
                    <a:bodyPr/>
                    <a:lstStyle/>
                    <a:p>
                      <a:pPr>
                        <a:lnSpc>
                          <a:spcPts val="1200"/>
                        </a:lnSpc>
                        <a:spcBef>
                          <a:spcPts val="300"/>
                        </a:spcBef>
                        <a:spcAft>
                          <a:spcPts val="300"/>
                        </a:spcAft>
                      </a:pPr>
                      <a:r>
                        <a:rPr lang="en-AU" sz="1400" dirty="0">
                          <a:solidFill>
                            <a:srgbClr val="7F7F7F"/>
                          </a:solidFill>
                          <a:effectLst/>
                          <a:latin typeface="Cambria" panose="02040503050406030204" pitchFamily="18" charset="0"/>
                          <a:ea typeface="Calibri" panose="020F0502020204030204" pitchFamily="34" charset="0"/>
                          <a:cs typeface="Calibri Light" panose="020F0302020204030204" pitchFamily="34" charset="0"/>
                        </a:rPr>
                        <a:t> </a:t>
                      </a:r>
                    </a:p>
                    <a:p>
                      <a:pPr>
                        <a:lnSpc>
                          <a:spcPct val="100000"/>
                        </a:lnSpc>
                        <a:spcBef>
                          <a:spcPts val="300"/>
                        </a:spcBef>
                        <a:spcAft>
                          <a:spcPts val="300"/>
                        </a:spcAft>
                      </a:pPr>
                      <a:r>
                        <a:rPr lang="en-AU" sz="1800" b="1" kern="1200" spc="25" dirty="0">
                          <a:solidFill>
                            <a:schemeClr val="lt1"/>
                          </a:solidFill>
                          <a:effectLst/>
                          <a:latin typeface="+mn-lt"/>
                          <a:ea typeface="+mn-ea"/>
                          <a:cs typeface="+mn-cs"/>
                        </a:rPr>
                        <a:t>  By January 15 each year the final upload of student data from the previous year must be done.</a:t>
                      </a:r>
                    </a:p>
                    <a:p>
                      <a:pPr>
                        <a:lnSpc>
                          <a:spcPct val="100000"/>
                        </a:lnSpc>
                        <a:spcBef>
                          <a:spcPts val="300"/>
                        </a:spcBef>
                        <a:spcAft>
                          <a:spcPts val="300"/>
                        </a:spcAft>
                      </a:pPr>
                      <a:r>
                        <a:rPr lang="en-AU" sz="1800" b="1" kern="1200" spc="25" dirty="0">
                          <a:solidFill>
                            <a:schemeClr val="lt1"/>
                          </a:solidFill>
                          <a:effectLst/>
                          <a:latin typeface="+mn-lt"/>
                          <a:ea typeface="+mn-ea"/>
                          <a:cs typeface="+mn-cs"/>
                        </a:rPr>
                        <a:t> If there is an under-delivery of hours in this upload you will be required to pay back funds equivalent to $9.10 x the                   number of undelivered hours. </a:t>
                      </a:r>
                    </a:p>
                  </a:txBody>
                  <a:tcPr marL="0" marR="0" marT="0" marB="0" anchor="ctr">
                    <a:solidFill>
                      <a:srgbClr val="FF0000"/>
                    </a:solidFill>
                  </a:tcPr>
                </a:tc>
                <a:tc hMerge="1">
                  <a:txBody>
                    <a:bodyPr/>
                    <a:lstStyle/>
                    <a:p>
                      <a:pPr>
                        <a:lnSpc>
                          <a:spcPts val="1200"/>
                        </a:lnSpc>
                        <a:spcBef>
                          <a:spcPts val="300"/>
                        </a:spcBef>
                        <a:spcAft>
                          <a:spcPts val="300"/>
                        </a:spcAft>
                      </a:pPr>
                      <a:endParaRPr lang="en-AU" sz="1400" dirty="0">
                        <a:solidFill>
                          <a:srgbClr val="7F7F7F"/>
                        </a:solidFill>
                        <a:effectLst/>
                        <a:latin typeface="Cambria" panose="02040503050406030204" pitchFamily="18" charset="0"/>
                        <a:ea typeface="Calibri" panose="020F0502020204030204" pitchFamily="34" charset="0"/>
                        <a:cs typeface="Calibri Light" panose="020F0302020204030204" pitchFamily="34" charset="0"/>
                      </a:endParaRPr>
                    </a:p>
                  </a:txBody>
                  <a:tcPr marL="0" marR="0" marT="0" marB="0" anchor="ctr">
                    <a:solidFill>
                      <a:srgbClr val="FF0000"/>
                    </a:solidFill>
                  </a:tcPr>
                </a:tc>
                <a:tc hMerge="1">
                  <a:txBody>
                    <a:bodyPr/>
                    <a:lstStyle/>
                    <a:p>
                      <a:pPr>
                        <a:lnSpc>
                          <a:spcPts val="1200"/>
                        </a:lnSpc>
                        <a:spcBef>
                          <a:spcPts val="300"/>
                        </a:spcBef>
                        <a:spcAft>
                          <a:spcPts val="300"/>
                        </a:spcAft>
                      </a:pPr>
                      <a:endParaRPr lang="en-AU" sz="1400">
                        <a:solidFill>
                          <a:srgbClr val="7F7F7F"/>
                        </a:solidFill>
                        <a:effectLst/>
                        <a:latin typeface="Cambria" panose="02040503050406030204" pitchFamily="18" charset="0"/>
                        <a:ea typeface="Calibri" panose="020F0502020204030204" pitchFamily="34" charset="0"/>
                        <a:cs typeface="Calibri Light" panose="020F0302020204030204" pitchFamily="34" charset="0"/>
                      </a:endParaRPr>
                    </a:p>
                  </a:txBody>
                  <a:tcPr marL="0" marR="0" marT="0" marB="0" anchor="ctr">
                    <a:solidFill>
                      <a:srgbClr val="FF0000"/>
                    </a:solidFill>
                  </a:tcPr>
                </a:tc>
                <a:tc hMerge="1">
                  <a:txBody>
                    <a:bodyPr/>
                    <a:lstStyle/>
                    <a:p>
                      <a:pPr>
                        <a:lnSpc>
                          <a:spcPts val="1200"/>
                        </a:lnSpc>
                        <a:spcBef>
                          <a:spcPts val="300"/>
                        </a:spcBef>
                        <a:spcAft>
                          <a:spcPts val="300"/>
                        </a:spcAft>
                      </a:pPr>
                      <a:endParaRPr lang="en-AU" sz="1400">
                        <a:solidFill>
                          <a:srgbClr val="7F7F7F"/>
                        </a:solidFill>
                        <a:effectLst/>
                        <a:latin typeface="Cambria" panose="02040503050406030204" pitchFamily="18" charset="0"/>
                        <a:ea typeface="Calibri" panose="020F0502020204030204" pitchFamily="34" charset="0"/>
                        <a:cs typeface="Calibri Light" panose="020F0302020204030204" pitchFamily="34" charset="0"/>
                      </a:endParaRPr>
                    </a:p>
                  </a:txBody>
                  <a:tcPr marL="0" marR="0" marT="0" marB="0" anchor="ctr">
                    <a:solidFill>
                      <a:srgbClr val="FF0000"/>
                    </a:solidFill>
                  </a:tcPr>
                </a:tc>
                <a:tc hMerge="1">
                  <a:txBody>
                    <a:bodyPr/>
                    <a:lstStyle/>
                    <a:p>
                      <a:pPr>
                        <a:lnSpc>
                          <a:spcPts val="1200"/>
                        </a:lnSpc>
                        <a:spcBef>
                          <a:spcPts val="300"/>
                        </a:spcBef>
                        <a:spcAft>
                          <a:spcPts val="300"/>
                        </a:spcAft>
                      </a:pPr>
                      <a:endParaRPr lang="en-AU" sz="1400" dirty="0">
                        <a:solidFill>
                          <a:srgbClr val="7F7F7F"/>
                        </a:solidFill>
                        <a:effectLst/>
                        <a:latin typeface="Cambria" panose="02040503050406030204" pitchFamily="18" charset="0"/>
                        <a:ea typeface="Calibri" panose="020F0502020204030204" pitchFamily="34" charset="0"/>
                        <a:cs typeface="Calibri Light" panose="020F0302020204030204" pitchFamily="34" charset="0"/>
                      </a:endParaRPr>
                    </a:p>
                  </a:txBody>
                  <a:tcPr marL="0" marR="0" marT="0" marB="0" anchor="ctr">
                    <a:solidFill>
                      <a:srgbClr val="FF0000"/>
                    </a:solidFill>
                  </a:tcPr>
                </a:tc>
                <a:extLst>
                  <a:ext uri="{0D108BD9-81ED-4DB2-BD59-A6C34878D82A}">
                    <a16:rowId xmlns:a16="http://schemas.microsoft.com/office/drawing/2014/main" val="3146271600"/>
                  </a:ext>
                </a:extLst>
              </a:tr>
            </a:tbl>
          </a:graphicData>
        </a:graphic>
      </p:graphicFrame>
    </p:spTree>
    <p:extLst>
      <p:ext uri="{BB962C8B-B14F-4D97-AF65-F5344CB8AC3E}">
        <p14:creationId xmlns:p14="http://schemas.microsoft.com/office/powerpoint/2010/main" val="2431265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E4905-3934-4587-BD08-102C035B5EA5}"/>
              </a:ext>
            </a:extLst>
          </p:cNvPr>
          <p:cNvSpPr>
            <a:spLocks noGrp="1"/>
          </p:cNvSpPr>
          <p:nvPr>
            <p:ph type="title"/>
          </p:nvPr>
        </p:nvSpPr>
        <p:spPr>
          <a:xfrm>
            <a:off x="1202919" y="308890"/>
            <a:ext cx="9784080" cy="1508760"/>
          </a:xfrm>
        </p:spPr>
        <p:txBody>
          <a:bodyPr>
            <a:normAutofit/>
          </a:bodyPr>
          <a:lstStyle/>
          <a:p>
            <a:r>
              <a:rPr lang="en-US" dirty="0"/>
              <a:t>The SACC</a:t>
            </a:r>
            <a:endParaRPr lang="en-AU" b="1" dirty="0"/>
          </a:p>
        </p:txBody>
      </p:sp>
      <p:sp>
        <p:nvSpPr>
          <p:cNvPr id="3" name="Content Placeholder 2">
            <a:extLst>
              <a:ext uri="{FF2B5EF4-FFF2-40B4-BE49-F238E27FC236}">
                <a16:creationId xmlns:a16="http://schemas.microsoft.com/office/drawing/2014/main" id="{FBAA309F-7E3A-487C-8252-4DAFBEEEE400}"/>
              </a:ext>
            </a:extLst>
          </p:cNvPr>
          <p:cNvSpPr>
            <a:spLocks noGrp="1"/>
          </p:cNvSpPr>
          <p:nvPr>
            <p:ph idx="1"/>
          </p:nvPr>
        </p:nvSpPr>
        <p:spPr/>
        <p:txBody>
          <a:bodyPr>
            <a:normAutofit fontScale="77500" lnSpcReduction="20000"/>
          </a:bodyPr>
          <a:lstStyle/>
          <a:p>
            <a:pPr marL="0" indent="0">
              <a:buNone/>
            </a:pPr>
            <a:r>
              <a:rPr lang="en-AU" dirty="0"/>
              <a:t>The SACC is your Service Agreement Compliance Certification</a:t>
            </a:r>
          </a:p>
          <a:p>
            <a:r>
              <a:rPr lang="en-US" dirty="0"/>
              <a:t>The SACC consists of a series of questions to be completed annually by the funded organisations, which certifies compliance with Service Agreement requirements. The questions relate to:</a:t>
            </a:r>
            <a:endParaRPr lang="en-AU" dirty="0"/>
          </a:p>
          <a:p>
            <a:pPr lvl="0"/>
            <a:r>
              <a:rPr lang="en-US" u="sng" dirty="0"/>
              <a:t>financial management</a:t>
            </a:r>
            <a:r>
              <a:rPr lang="en-US" dirty="0"/>
              <a:t> - that the organisation has used funding as outlined in their Service Agreement, is financially viable, has prepared its financial reports and any audit reports </a:t>
            </a:r>
            <a:r>
              <a:rPr lang="en-US" u="sng" dirty="0"/>
              <a:t>and maintains an asset register</a:t>
            </a:r>
            <a:endParaRPr lang="en-AU" dirty="0"/>
          </a:p>
          <a:p>
            <a:pPr lvl="0"/>
            <a:r>
              <a:rPr lang="en-US" dirty="0"/>
              <a:t>risk management - that risks are managed in accordance with the Australian/New Zealand Risk Management Standard</a:t>
            </a:r>
            <a:endParaRPr lang="en-AU" dirty="0"/>
          </a:p>
          <a:p>
            <a:pPr lvl="0"/>
            <a:r>
              <a:rPr lang="en-US" dirty="0"/>
              <a:t>staff safety screening - that referee checks, police record checks and, if relevant, Working with Chil</a:t>
            </a:r>
            <a:r>
              <a:rPr lang="en-US" u="sng" dirty="0"/>
              <a:t>dren Checks have been completed</a:t>
            </a:r>
            <a:endParaRPr lang="en-AU" dirty="0"/>
          </a:p>
          <a:p>
            <a:pPr lvl="0"/>
            <a:r>
              <a:rPr lang="en-US" dirty="0"/>
              <a:t>privacy - that the organisation’s practices and systems are compliant with the </a:t>
            </a:r>
            <a:r>
              <a:rPr lang="en-US" i="1" dirty="0"/>
              <a:t>Privacy and Data Protection Act 2014</a:t>
            </a:r>
            <a:r>
              <a:rPr lang="en-US" dirty="0"/>
              <a:t> and the </a:t>
            </a:r>
            <a:r>
              <a:rPr lang="en-US" i="1" dirty="0"/>
              <a:t>Health Records Act 2001</a:t>
            </a:r>
            <a:r>
              <a:rPr lang="en-US" dirty="0"/>
              <a:t> to protect personal and health information</a:t>
            </a:r>
            <a:endParaRPr lang="en-AU" dirty="0"/>
          </a:p>
          <a:p>
            <a:pPr lvl="0"/>
            <a:r>
              <a:rPr lang="en-US" dirty="0"/>
              <a:t>ACFE Board Business and Governance Status (BGS) - the organisation has submitted an up-to-date BGS assessment or is eligible for an exemption to the BGS requirement under the </a:t>
            </a:r>
            <a:r>
              <a:rPr lang="en-US" u="sng" dirty="0">
                <a:hlinkClick r:id="rId2"/>
              </a:rPr>
              <a:t>Business and governance status assessment guidelines</a:t>
            </a:r>
            <a:r>
              <a:rPr lang="en-US" dirty="0"/>
              <a:t>.</a:t>
            </a: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p:txBody>
      </p:sp>
    </p:spTree>
    <p:extLst>
      <p:ext uri="{BB962C8B-B14F-4D97-AF65-F5344CB8AC3E}">
        <p14:creationId xmlns:p14="http://schemas.microsoft.com/office/powerpoint/2010/main" val="3863116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E4905-3934-4587-BD08-102C035B5EA5}"/>
              </a:ext>
            </a:extLst>
          </p:cNvPr>
          <p:cNvSpPr>
            <a:spLocks noGrp="1"/>
          </p:cNvSpPr>
          <p:nvPr>
            <p:ph type="title"/>
          </p:nvPr>
        </p:nvSpPr>
        <p:spPr>
          <a:xfrm>
            <a:off x="1202919" y="308890"/>
            <a:ext cx="9784080" cy="1508760"/>
          </a:xfrm>
        </p:spPr>
        <p:txBody>
          <a:bodyPr>
            <a:normAutofit/>
          </a:bodyPr>
          <a:lstStyle/>
          <a:p>
            <a:r>
              <a:rPr lang="en-US" dirty="0"/>
              <a:t>The BGS</a:t>
            </a:r>
            <a:endParaRPr lang="en-AU" b="1" dirty="0"/>
          </a:p>
        </p:txBody>
      </p:sp>
      <p:sp>
        <p:nvSpPr>
          <p:cNvPr id="3" name="Content Placeholder 2">
            <a:extLst>
              <a:ext uri="{FF2B5EF4-FFF2-40B4-BE49-F238E27FC236}">
                <a16:creationId xmlns:a16="http://schemas.microsoft.com/office/drawing/2014/main" id="{FBAA309F-7E3A-487C-8252-4DAFBEEEE400}"/>
              </a:ext>
            </a:extLst>
          </p:cNvPr>
          <p:cNvSpPr>
            <a:spLocks noGrp="1"/>
          </p:cNvSpPr>
          <p:nvPr>
            <p:ph idx="1"/>
          </p:nvPr>
        </p:nvSpPr>
        <p:spPr/>
        <p:txBody>
          <a:bodyPr>
            <a:normAutofit/>
          </a:bodyPr>
          <a:lstStyle/>
          <a:p>
            <a:pPr marL="0" indent="0">
              <a:buNone/>
            </a:pPr>
            <a:r>
              <a:rPr lang="en-AU" dirty="0"/>
              <a:t>The Business Governance Statement</a:t>
            </a:r>
          </a:p>
          <a:p>
            <a:pPr marL="0" indent="0">
              <a:buNone/>
            </a:pPr>
            <a:r>
              <a:rPr lang="en-AU" dirty="0"/>
              <a:t>“Organisations registered or wishing to register with the ACFE Board must pass the BGS assessment to demonstrate their business / governance arrangements and performance that support their suitability to apply for government funding”</a:t>
            </a:r>
            <a:endParaRPr lang="en-US" dirty="0"/>
          </a:p>
          <a:p>
            <a:pPr marL="0" indent="0">
              <a:buNone/>
            </a:pPr>
            <a:endParaRPr lang="en-AU" dirty="0"/>
          </a:p>
          <a:p>
            <a:r>
              <a:rPr lang="en-AU" dirty="0"/>
              <a:t>There is a template downloadable from the Dept website for the BGS.</a:t>
            </a:r>
          </a:p>
          <a:p>
            <a:r>
              <a:rPr lang="en-AU" dirty="0"/>
              <a:t>Have your auditor complete the BGS when your annual financial audit is completed</a:t>
            </a:r>
          </a:p>
          <a:p>
            <a:r>
              <a:rPr lang="en-AU" dirty="0"/>
              <a:t>NOTE: RTO’s are exempt from completing the BGS</a:t>
            </a:r>
          </a:p>
          <a:p>
            <a:pPr marL="0" indent="0">
              <a:buNone/>
            </a:pPr>
            <a:endParaRPr lang="en-AU" dirty="0"/>
          </a:p>
          <a:p>
            <a:pPr marL="0" indent="0">
              <a:buNone/>
            </a:pPr>
            <a:endParaRPr lang="en-AU" dirty="0"/>
          </a:p>
          <a:p>
            <a:pPr marL="0" indent="0">
              <a:buNone/>
            </a:pPr>
            <a:endParaRPr lang="en-AU" dirty="0"/>
          </a:p>
        </p:txBody>
      </p:sp>
    </p:spTree>
    <p:extLst>
      <p:ext uri="{BB962C8B-B14F-4D97-AF65-F5344CB8AC3E}">
        <p14:creationId xmlns:p14="http://schemas.microsoft.com/office/powerpoint/2010/main" val="24328645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90370BD9B2CC94A933B4E9374E1A69E" ma:contentTypeVersion="11" ma:contentTypeDescription="Create a new document." ma:contentTypeScope="" ma:versionID="2acf0ac68cb6db6817f35da7460c0a57">
  <xsd:schema xmlns:xsd="http://www.w3.org/2001/XMLSchema" xmlns:xs="http://www.w3.org/2001/XMLSchema" xmlns:p="http://schemas.microsoft.com/office/2006/metadata/properties" xmlns:ns2="f868020c-85ec-4984-a745-380491127869" targetNamespace="http://schemas.microsoft.com/office/2006/metadata/properties" ma:root="true" ma:fieldsID="a4514d1e5538108122c49e6bc61cafc8" ns2:_="">
    <xsd:import namespace="f868020c-85ec-4984-a745-38049112786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68020c-85ec-4984-a745-3804911278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Length (seconds)" ma:internalName="MediaLengthInSeconds" ma:readOnly="true">
      <xsd:simpleType>
        <xsd:restriction base="dms:Unknow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12CE4F5-A024-427D-8851-C2EAB4E764A4}">
  <ds:schemaRefs>
    <ds:schemaRef ds:uri="http://schemas.microsoft.com/sharepoint/v3/contenttype/forms"/>
  </ds:schemaRefs>
</ds:datastoreItem>
</file>

<file path=customXml/itemProps2.xml><?xml version="1.0" encoding="utf-8"?>
<ds:datastoreItem xmlns:ds="http://schemas.openxmlformats.org/officeDocument/2006/customXml" ds:itemID="{1C51BC98-FCAB-4577-876A-A6484C1B661D}"/>
</file>

<file path=customXml/itemProps3.xml><?xml version="1.0" encoding="utf-8"?>
<ds:datastoreItem xmlns:ds="http://schemas.openxmlformats.org/officeDocument/2006/customXml" ds:itemID="{C83768C3-2F11-4A7C-8C28-08593D0AEC39}">
  <ds:schemaRefs>
    <ds:schemaRef ds:uri="http://purl.org/dc/elements/1.1/"/>
    <ds:schemaRef ds:uri="http://purl.org/dc/dcmitype/"/>
    <ds:schemaRef ds:uri="http://schemas.microsoft.com/office/infopath/2007/PartnerControls"/>
    <ds:schemaRef ds:uri="78bf1a8a-7012-4add-8114-21525a7c5fb6"/>
    <ds:schemaRef ds:uri="399c96a6-d2be-4364-bbeb-fdaa451c78e6"/>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Banded</Template>
  <TotalTime>626</TotalTime>
  <Words>1341</Words>
  <Application>Microsoft Office PowerPoint</Application>
  <PresentationFormat>Widescreen</PresentationFormat>
  <Paragraphs>105</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Cambria</vt:lpstr>
      <vt:lpstr>Corbel</vt:lpstr>
      <vt:lpstr>Times New Roman</vt:lpstr>
      <vt:lpstr>Wingdings</vt:lpstr>
      <vt:lpstr>Banded</vt:lpstr>
      <vt:lpstr>  THE ACFE LIFECYCLE</vt:lpstr>
      <vt:lpstr>Key Dates (2020):</vt:lpstr>
      <vt:lpstr>Documents required for EOI:</vt:lpstr>
      <vt:lpstr>Other types of funding available:</vt:lpstr>
      <vt:lpstr>Other types of funding available:</vt:lpstr>
      <vt:lpstr>Lodging  your EOI</vt:lpstr>
      <vt:lpstr>Payment &amp; upload schedule</vt:lpstr>
      <vt:lpstr>The SACC</vt:lpstr>
      <vt:lpstr>The BGS</vt:lpstr>
      <vt:lpstr>Completing the SACC </vt:lpstr>
      <vt:lpstr>Completing the SACC - The Funded Agency Channel – aka SAMS2</vt:lpstr>
      <vt:lpstr>The Funded Agency Channel – aka SAMS2</vt:lpstr>
      <vt:lpstr>Links to key documents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sustainable communities</dc:title>
  <dc:creator>Ramona Barry</dc:creator>
  <cp:lastModifiedBy>Chris Lombardo</cp:lastModifiedBy>
  <cp:revision>25</cp:revision>
  <dcterms:created xsi:type="dcterms:W3CDTF">2021-08-17T00:16:31Z</dcterms:created>
  <dcterms:modified xsi:type="dcterms:W3CDTF">2021-09-03T03:00:54Z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0x010100890370BD9B2CC94A933B4E9374E1A69E</vt:lpwstr>
  </property>
</Properties>
</file>